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83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1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Arial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370012" y="769937"/>
            <a:ext cx="7315201" cy="1668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5103812" y="2438400"/>
            <a:ext cx="3581401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156294" y="6248400"/>
            <a:ext cx="301907" cy="28882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r" defTabSz="457200">
              <a:defRPr sz="14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20"/>
          <p:cNvGraphicFramePr/>
          <p:nvPr>
            <p:extLst>
              <p:ext uri="{D42A27DB-BD31-4B8C-83A1-F6EECF244321}">
                <p14:modId xmlns:p14="http://schemas.microsoft.com/office/powerpoint/2010/main" val="4097999388"/>
              </p:ext>
            </p:extLst>
          </p:nvPr>
        </p:nvGraphicFramePr>
        <p:xfrm>
          <a:off x="38100" y="63500"/>
          <a:ext cx="9067798" cy="6730994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209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96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96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80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8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572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26681"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defRPr sz="1800"/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Executing</a:t>
                      </a:r>
                    </a:p>
                  </a:txBody>
                  <a:tcPr marL="45733" marR="45733" marT="45733" marB="45733" anchor="ctr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blipFill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defRPr sz="1800"/>
                      </a:pPr>
                      <a:r>
                        <a:rPr sz="1400" b="1" dirty="0">
                          <a:solidFill>
                            <a:srgbClr val="FFFFFF"/>
                          </a:solidFill>
                        </a:rPr>
                        <a:t>Influencing</a:t>
                      </a:r>
                    </a:p>
                  </a:txBody>
                  <a:tcPr marL="45733" marR="45733" marT="45733" marB="4573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defRPr sz="1800"/>
                      </a:pPr>
                      <a:r>
                        <a:rPr sz="1400" b="1" dirty="0">
                          <a:solidFill>
                            <a:srgbClr val="FFFFFF"/>
                          </a:solidFill>
                        </a:rPr>
                        <a:t>Relationship Building</a:t>
                      </a:r>
                    </a:p>
                  </a:txBody>
                  <a:tcPr marL="45733" marR="45733" marT="45733" marB="4573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9411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defRPr sz="1800"/>
                      </a:pPr>
                      <a:r>
                        <a:rPr sz="1400" b="1" dirty="0">
                          <a:solidFill>
                            <a:srgbClr val="FFFFFF"/>
                          </a:solidFill>
                        </a:rPr>
                        <a:t>Strategic Thinking</a:t>
                      </a:r>
                    </a:p>
                  </a:txBody>
                  <a:tcPr marL="45733" marR="45733" marT="45733" marB="45733" anchor="ctr" horzOverflow="overflow">
                    <a:lnL w="12700">
                      <a:solidFill>
                        <a:srgbClr val="941100"/>
                      </a:solidFill>
                    </a:lnL>
                    <a:lnR w="28575">
                      <a:solidFill>
                        <a:srgbClr val="941100"/>
                      </a:solidFill>
                    </a:lnR>
                    <a:lnT w="28575">
                      <a:solidFill>
                        <a:srgbClr val="941100"/>
                      </a:solidFill>
                    </a:lnT>
                    <a:lnB w="12700">
                      <a:solidFill>
                        <a:srgbClr val="941100"/>
                      </a:solidFill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280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531B93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Achiever</a:t>
                      </a:r>
                    </a:p>
                  </a:txBody>
                  <a:tcPr marL="45733" marR="45733" marT="45733" marB="45733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 dirty="0">
                          <a:solidFill>
                            <a:srgbClr val="FFC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Activator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 dirty="0">
                          <a:solidFill>
                            <a:srgbClr val="0070C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Adaptability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defRPr sz="10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 dirty="0">
                          <a:solidFill>
                            <a:srgbClr val="92D05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Analytical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9411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28575">
                      <a:solidFill>
                        <a:srgbClr val="000000"/>
                      </a:solidFill>
                    </a:lnR>
                    <a:lnT w="12700">
                      <a:solidFill>
                        <a:srgbClr val="9411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280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531B93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Arranger</a:t>
                      </a:r>
                    </a:p>
                  </a:txBody>
                  <a:tcPr marL="45733" marR="45733" marT="45733" marB="45733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FFC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Command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0070C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Connectedness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92D05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Context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28575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291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531B93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Belief</a:t>
                      </a:r>
                    </a:p>
                  </a:txBody>
                  <a:tcPr marL="45733" marR="45733" marT="45733" marB="45733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FFC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Communication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 dirty="0"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 dirty="0">
                          <a:solidFill>
                            <a:srgbClr val="0070C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Developer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92D05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Futuristic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28575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707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531B93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Consistency</a:t>
                      </a:r>
                    </a:p>
                  </a:txBody>
                  <a:tcPr marL="45733" marR="45733" marT="45733" marB="45733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FFC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Competition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0070C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Empathy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92D05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Ideation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28575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4696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531B93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Deliberative</a:t>
                      </a:r>
                    </a:p>
                  </a:txBody>
                  <a:tcPr marL="45733" marR="45733" marT="45733" marB="45733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FFC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Maximizer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0070C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Harmony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92D05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Input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28575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5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531B93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Discipline</a:t>
                      </a:r>
                    </a:p>
                  </a:txBody>
                  <a:tcPr marL="45733" marR="45733" marT="45733" marB="45733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FFC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Self-Assurance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0070C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Includer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92D05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Intellection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28575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2605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531B93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Focus</a:t>
                      </a:r>
                    </a:p>
                  </a:txBody>
                  <a:tcPr marL="45733" marR="45733" marT="45733" marB="45733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FFC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Significance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0070C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Individualization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92D05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Learner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28575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2291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531B93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Responsibility</a:t>
                      </a:r>
                    </a:p>
                  </a:txBody>
                  <a:tcPr marL="45733" marR="45733" marT="45733" marB="45733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 dirty="0">
                          <a:solidFill>
                            <a:srgbClr val="FFC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Woo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0070C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Positivity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 dirty="0">
                          <a:solidFill>
                            <a:srgbClr val="92D05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Strategic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28575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64658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531B93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Restorative</a:t>
                      </a:r>
                    </a:p>
                  </a:txBody>
                  <a:tcPr marL="45733" marR="45733" marT="45733" marB="45733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800" b="1">
                          <a:solidFill>
                            <a:srgbClr val="008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defRPr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 dirty="0">
                          <a:solidFill>
                            <a:srgbClr val="0070C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Relator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800" b="1">
                          <a:solidFill>
                            <a:srgbClr val="FF8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defRPr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 dirty="0"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28575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le 24"/>
          <p:cNvGraphicFramePr/>
          <p:nvPr>
            <p:extLst>
              <p:ext uri="{D42A27DB-BD31-4B8C-83A1-F6EECF244321}">
                <p14:modId xmlns:p14="http://schemas.microsoft.com/office/powerpoint/2010/main" val="1655500822"/>
              </p:ext>
            </p:extLst>
          </p:nvPr>
        </p:nvGraphicFramePr>
        <p:xfrm>
          <a:off x="38100" y="38100"/>
          <a:ext cx="9067798" cy="51444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209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96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96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80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8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572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48453"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defRPr sz="1800"/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Executing</a:t>
                      </a:r>
                    </a:p>
                  </a:txBody>
                  <a:tcPr marL="45733" marR="45733" marT="45733" marB="45733" anchor="ctr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blipFill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defRPr sz="1800"/>
                      </a:pPr>
                      <a:r>
                        <a:rPr sz="1400" b="1" dirty="0">
                          <a:solidFill>
                            <a:srgbClr val="FFFFFF"/>
                          </a:solidFill>
                        </a:rPr>
                        <a:t>Influencing</a:t>
                      </a:r>
                    </a:p>
                  </a:txBody>
                  <a:tcPr marL="45733" marR="45733" marT="45733" marB="4573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defRPr sz="1800"/>
                      </a:pPr>
                      <a:r>
                        <a:rPr sz="1400" b="1" dirty="0">
                          <a:solidFill>
                            <a:srgbClr val="FFFFFF"/>
                          </a:solidFill>
                        </a:rPr>
                        <a:t>Relationship Building</a:t>
                      </a:r>
                    </a:p>
                  </a:txBody>
                  <a:tcPr marL="45733" marR="45733" marT="45733" marB="4573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9411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defRPr sz="1800"/>
                      </a:pPr>
                      <a:r>
                        <a:rPr sz="1400" b="1" dirty="0">
                          <a:solidFill>
                            <a:srgbClr val="FFFFFF"/>
                          </a:solidFill>
                        </a:rPr>
                        <a:t>Strategic Thinking</a:t>
                      </a:r>
                    </a:p>
                  </a:txBody>
                  <a:tcPr marL="45733" marR="45733" marT="45733" marB="45733" anchor="ctr" horzOverflow="overflow">
                    <a:lnL w="12700">
                      <a:solidFill>
                        <a:srgbClr val="941100"/>
                      </a:solidFill>
                    </a:lnL>
                    <a:lnR w="28575">
                      <a:solidFill>
                        <a:srgbClr val="941100"/>
                      </a:solidFill>
                    </a:lnR>
                    <a:lnT w="28575">
                      <a:solidFill>
                        <a:srgbClr val="941100"/>
                      </a:solidFill>
                    </a:lnT>
                    <a:lnB w="12700">
                      <a:solidFill>
                        <a:srgbClr val="941100"/>
                      </a:solidFill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924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531B93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Achiever</a:t>
                      </a:r>
                    </a:p>
                  </a:txBody>
                  <a:tcPr marL="45733" marR="45733" marT="45733" marB="45733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 dirty="0">
                          <a:solidFill>
                            <a:srgbClr val="FFC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Activator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 dirty="0">
                          <a:solidFill>
                            <a:srgbClr val="0070C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Adaptability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defRPr sz="10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 dirty="0">
                          <a:solidFill>
                            <a:srgbClr val="92D05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Analytical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9411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28575">
                      <a:solidFill>
                        <a:srgbClr val="000000"/>
                      </a:solidFill>
                    </a:lnR>
                    <a:lnT w="12700">
                      <a:solidFill>
                        <a:srgbClr val="9411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106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531B93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Arranger</a:t>
                      </a:r>
                    </a:p>
                  </a:txBody>
                  <a:tcPr marL="45733" marR="45733" marT="45733" marB="45733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FFC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Command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0070C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Connectedness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92D05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Context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28575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856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531B93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Belief</a:t>
                      </a:r>
                    </a:p>
                  </a:txBody>
                  <a:tcPr marL="45733" marR="45733" marT="45733" marB="45733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FFC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Communication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0070C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Developer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92D05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Futuristic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>
                          <a:solidFill>
                            <a:srgbClr val="005178"/>
                          </a:solidFill>
                        </a:defRPr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28575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960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531B93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Consistency</a:t>
                      </a:r>
                    </a:p>
                  </a:txBody>
                  <a:tcPr marL="45733" marR="45733" marT="45733" marB="45733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FFC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Competition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0070C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Empathy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92D05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Ideation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>
                          <a:solidFill>
                            <a:srgbClr val="005178"/>
                          </a:solidFill>
                        </a:defRPr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28575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142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531B93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Deliberative</a:t>
                      </a:r>
                    </a:p>
                  </a:txBody>
                  <a:tcPr marL="45733" marR="45733" marT="45733" marB="45733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FFC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Maximizer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0070C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Harmony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92D05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Input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28575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7374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531B93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Discipline</a:t>
                      </a:r>
                    </a:p>
                  </a:txBody>
                  <a:tcPr marL="45733" marR="45733" marT="45733" marB="45733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FFC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Self-Assurance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0070C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Includer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92D05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Intellection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28575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166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531B93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Focus</a:t>
                      </a:r>
                    </a:p>
                  </a:txBody>
                  <a:tcPr marL="45733" marR="45733" marT="45733" marB="45733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FFC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Significance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0070C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Individualization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>
                          <a:solidFill>
                            <a:srgbClr val="005178"/>
                          </a:solidFill>
                        </a:defRPr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92D05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Learner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28575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9856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531B93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Responsibility</a:t>
                      </a:r>
                    </a:p>
                  </a:txBody>
                  <a:tcPr marL="45733" marR="45733" marT="45733" marB="45733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 dirty="0">
                          <a:solidFill>
                            <a:srgbClr val="FFC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Woo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0070C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Positivity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 dirty="0">
                          <a:solidFill>
                            <a:srgbClr val="92D05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Strategic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28575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2590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>
                          <a:solidFill>
                            <a:srgbClr val="531B93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Restorative</a:t>
                      </a:r>
                    </a:p>
                  </a:txBody>
                  <a:tcPr marL="45733" marR="45733" marT="45733" marB="45733" horzOverflow="overflow">
                    <a:lnL w="285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800" b="1">
                          <a:solidFill>
                            <a:srgbClr val="008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defRPr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800"/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defRPr sz="1800"/>
                      </a:pPr>
                      <a:r>
                        <a:rPr sz="800" b="1" dirty="0">
                          <a:solidFill>
                            <a:srgbClr val="0070C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rPr>
                        <a:t>Relator</a:t>
                      </a:r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>
                          <a:solidFill>
                            <a:srgbClr val="005178"/>
                          </a:solidFill>
                        </a:defRPr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800" b="1">
                          <a:solidFill>
                            <a:srgbClr val="FF8000"/>
                          </a:solidFill>
                          <a:effectLst>
                            <a:outerShdw blurRad="12700" dist="25400" dir="2700000" rotWithShape="0">
                              <a:srgbClr val="DDDDDD"/>
                            </a:outerShdw>
                          </a:effectLst>
                        </a:defRPr>
                      </a:pPr>
                      <a:endParaRPr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800"/>
                      </a:pPr>
                      <a:endParaRPr dirty="0"/>
                    </a:p>
                  </a:txBody>
                  <a:tcPr marL="45733" marR="45733" marT="45733" marB="45733" horzOverflow="overflow">
                    <a:lnL w="12700">
                      <a:solidFill>
                        <a:srgbClr val="000000"/>
                      </a:solidFill>
                    </a:lnL>
                    <a:lnR w="28575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3" name="Shape 26"/>
          <p:cNvSpPr txBox="1"/>
          <p:nvPr/>
        </p:nvSpPr>
        <p:spPr>
          <a:xfrm>
            <a:off x="38100" y="5178428"/>
            <a:ext cx="9067800" cy="1610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100" b="1" i="1">
                <a:solidFill>
                  <a:srgbClr val="0000FF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Executing Themes</a:t>
            </a:r>
            <a:r>
              <a:rPr b="0" i="0" dirty="0"/>
              <a:t> </a:t>
            </a:r>
            <a:r>
              <a:rPr b="0" i="0" dirty="0">
                <a:solidFill>
                  <a:srgbClr val="000000"/>
                </a:solidFill>
              </a:rPr>
              <a:t>– Makes things happen.  “Catch an idea” and make it happen.  Work tirelessly to get it done</a:t>
            </a:r>
          </a:p>
          <a:p>
            <a:pPr>
              <a:defRPr sz="1100"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 </a:t>
            </a:r>
          </a:p>
          <a:p>
            <a:pPr>
              <a:defRPr sz="1100" b="1" i="1">
                <a:solidFill>
                  <a:srgbClr val="0000FF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Influencing</a:t>
            </a:r>
            <a:r>
              <a:rPr b="0" i="0" dirty="0"/>
              <a:t> </a:t>
            </a:r>
            <a:r>
              <a:rPr b="0" i="0" dirty="0">
                <a:solidFill>
                  <a:srgbClr val="000000"/>
                </a:solidFill>
              </a:rPr>
              <a:t>-  Help team to reach a broader audience.  Selling teams ideas inside and outside of the organization.  When you need someone to speak up and take charge.</a:t>
            </a:r>
          </a:p>
          <a:p>
            <a:pPr>
              <a:defRPr sz="1100"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 </a:t>
            </a:r>
          </a:p>
          <a:p>
            <a:pPr>
              <a:defRPr sz="1100" b="1" i="1">
                <a:solidFill>
                  <a:srgbClr val="0000FF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Relationship Building</a:t>
            </a:r>
            <a:r>
              <a:rPr b="0" i="0" dirty="0"/>
              <a:t> </a:t>
            </a:r>
            <a:r>
              <a:rPr b="0" i="0" dirty="0">
                <a:solidFill>
                  <a:srgbClr val="000000"/>
                </a:solidFill>
              </a:rPr>
              <a:t>– Glue that holds the team together.  Ability to create groups and organizations that are much greater than the sum of their parts.</a:t>
            </a:r>
          </a:p>
          <a:p>
            <a:pPr>
              <a:defRPr sz="1100"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 </a:t>
            </a:r>
          </a:p>
          <a:p>
            <a:pPr>
              <a:defRPr sz="1100" b="1" i="1">
                <a:solidFill>
                  <a:srgbClr val="0000FF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Strategic Thinking</a:t>
            </a:r>
            <a:r>
              <a:rPr b="0" i="0" dirty="0"/>
              <a:t> </a:t>
            </a:r>
            <a:r>
              <a:rPr b="0" i="0" dirty="0">
                <a:solidFill>
                  <a:srgbClr val="000000"/>
                </a:solidFill>
              </a:rPr>
              <a:t>– Focused on what </a:t>
            </a:r>
            <a:r>
              <a:rPr b="0" dirty="0">
                <a:solidFill>
                  <a:srgbClr val="000000"/>
                </a:solidFill>
              </a:rPr>
              <a:t>could be</a:t>
            </a:r>
            <a:r>
              <a:rPr b="0" i="0" dirty="0">
                <a:solidFill>
                  <a:srgbClr val="000000"/>
                </a:solidFill>
              </a:rPr>
              <a:t>.  They are constantly absorbing and analyzing information and helping the team make better decisions.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nk Presentation">
  <a:themeElements>
    <a:clrScheme name="Blank Presentatio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Blank Presentation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Blank Presenta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nk Presentation">
  <a:themeElements>
    <a:clrScheme name="Blank Presentatio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Blank Presentation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Blank Presenta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188</Words>
  <Application>Microsoft Macintosh PowerPoint</Application>
  <PresentationFormat>On-screen Show (4:3)</PresentationFormat>
  <Paragraphs>83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Blank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Leisa Anslinger</cp:lastModifiedBy>
  <cp:revision>2</cp:revision>
  <dcterms:modified xsi:type="dcterms:W3CDTF">2022-11-11T14:22:13Z</dcterms:modified>
</cp:coreProperties>
</file>