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7010400" cy="9296400"/>
  <p:embeddedFontLst>
    <p:embeddedFont>
      <p:font typeface="EB Garamond"/>
      <p:bold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3+r4lKiuUV26Ggfs1bDSRJhqr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232BF4-428D-4A94-8668-BEB3B7D60382}">
  <a:tblStyle styleId="{31232BF4-428D-4A94-8668-BEB3B7D60382}"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82CDB3E-1449-4580-AEC2-850C693A207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EBGaramond-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t>
            </a:r>
            <a:endParaRPr/>
          </a:p>
        </p:txBody>
      </p:sp>
      <p:sp>
        <p:nvSpPr>
          <p:cNvPr id="61" name="Google Shape;61;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Some vision statements could be said about any organization.  We are God’s church, God’s presence in the world.  Our vision has to proclaim that.</a:t>
            </a:r>
            <a:endParaRPr/>
          </a:p>
        </p:txBody>
      </p:sp>
      <p:sp>
        <p:nvSpPr>
          <p:cNvPr id="155" name="Google Shape;155;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Divine Renovation defines a vision as a </a:t>
            </a:r>
            <a:r>
              <a:rPr lang="en-US" sz="1200">
                <a:highlight>
                  <a:srgbClr val="00FFFF"/>
                </a:highlight>
                <a:latin typeface="Open Sans"/>
                <a:ea typeface="Open Sans"/>
                <a:cs typeface="Open Sans"/>
                <a:sym typeface="Open Sans"/>
              </a:rPr>
              <a:t>God-given</a:t>
            </a:r>
            <a:r>
              <a:rPr lang="en-US" sz="1200">
                <a:latin typeface="Open Sans"/>
                <a:ea typeface="Open Sans"/>
                <a:cs typeface="Open Sans"/>
                <a:sym typeface="Open Sans"/>
              </a:rPr>
              <a:t> picture of the future that produces </a:t>
            </a:r>
            <a:r>
              <a:rPr i="1" lang="en-US" sz="1200">
                <a:latin typeface="Open Sans"/>
                <a:ea typeface="Open Sans"/>
                <a:cs typeface="Open Sans"/>
                <a:sym typeface="Open Sans"/>
              </a:rPr>
              <a:t>passion </a:t>
            </a:r>
            <a:r>
              <a:rPr lang="en-US" sz="1200">
                <a:latin typeface="Open Sans"/>
                <a:ea typeface="Open Sans"/>
                <a:cs typeface="Open Sans"/>
                <a:sym typeface="Open Sans"/>
              </a:rPr>
              <a:t>in us.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This passion is what pulls people forward, away from their turf wars and into the vision of the church.  </a:t>
            </a:r>
            <a:endParaRPr/>
          </a:p>
          <a:p>
            <a:pPr indent="0" lvl="0" marL="0" rtl="0" algn="l">
              <a:spcBef>
                <a:spcPts val="0"/>
              </a:spcBef>
              <a:spcAft>
                <a:spcPts val="0"/>
              </a:spcAft>
              <a:buNone/>
            </a:pPr>
            <a:r>
              <a:t/>
            </a:r>
            <a:endParaRPr/>
          </a:p>
        </p:txBody>
      </p:sp>
      <p:sp>
        <p:nvSpPr>
          <p:cNvPr id="169" name="Google Shape;169;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4" name="Google Shape;184;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 name="Google Shape;204;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As you can see, there are my types of vision statements.  Some are better than others.  And everyone’s situation is different.    WE need a vision that inspires our local community and excites them about moving forward.  That’s why we want one of our own.  </a:t>
            </a:r>
            <a:endParaRPr/>
          </a:p>
          <a:p>
            <a:pPr indent="0" lvl="0" marL="0" rtl="0" algn="l">
              <a:spcBef>
                <a:spcPts val="0"/>
              </a:spcBef>
              <a:spcAft>
                <a:spcPts val="0"/>
              </a:spcAft>
              <a:buNone/>
            </a:pPr>
            <a:r>
              <a:rPr lang="en-US"/>
              <a:t>Allow 10 minutes to discuss.</a:t>
            </a:r>
            <a:endParaRPr/>
          </a:p>
        </p:txBody>
      </p:sp>
      <p:sp>
        <p:nvSpPr>
          <p:cNvPr id="214" name="Google Shape;214;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4" name="Google Shape;224;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Discussion to lead to confirmation</a:t>
            </a:r>
            <a:endParaRPr/>
          </a:p>
        </p:txBody>
      </p:sp>
      <p:sp>
        <p:nvSpPr>
          <p:cNvPr id="235" name="Google Shape;235;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 name="Google Shape;246;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This vision is not final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test out this vision by having teams organized by principle review the vision statement against the Beacons Principles. (see next slide).  After that, we will confirm or revise the vision statement before beginning communication.  </a:t>
            </a:r>
            <a:endParaRPr/>
          </a:p>
        </p:txBody>
      </p:sp>
      <p:sp>
        <p:nvSpPr>
          <p:cNvPr id="256" name="Google Shape;256;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 name="Google Shape;6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Hand out Principle Impact Form at this time.  </a:t>
            </a:r>
            <a:endParaRPr/>
          </a:p>
          <a:p>
            <a:pPr indent="0" lvl="0" marL="0" rtl="0" algn="l">
              <a:spcBef>
                <a:spcPts val="0"/>
              </a:spcBef>
              <a:spcAft>
                <a:spcPts val="0"/>
              </a:spcAft>
              <a:buNone/>
            </a:pPr>
            <a:r>
              <a:rPr lang="en-US"/>
              <a:t>Share who is on which teams and schedule.  </a:t>
            </a:r>
            <a:endParaRPr/>
          </a:p>
          <a:p>
            <a:pPr indent="0" lvl="0" marL="0" rtl="0" algn="l">
              <a:spcBef>
                <a:spcPts val="0"/>
              </a:spcBef>
              <a:spcAft>
                <a:spcPts val="0"/>
              </a:spcAft>
              <a:buNone/>
            </a:pPr>
            <a:r>
              <a:rPr lang="en-US"/>
              <a:t>Announce when this will happen.</a:t>
            </a:r>
            <a:endParaRPr/>
          </a:p>
        </p:txBody>
      </p:sp>
      <p:sp>
        <p:nvSpPr>
          <p:cNvPr id="306" name="Google Shape;306;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4" name="Google Shape;334;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3" name="Google Shape;353;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Use this prayer, the previous one, or one of your choosing. </a:t>
            </a:r>
            <a:endParaRPr/>
          </a:p>
          <a:p>
            <a:pPr indent="0" lvl="0" marL="0" rtl="0" algn="l">
              <a:spcBef>
                <a:spcPts val="0"/>
              </a:spcBef>
              <a:spcAft>
                <a:spcPts val="0"/>
              </a:spcAft>
              <a:buNone/>
            </a:pPr>
            <a:r>
              <a:t/>
            </a:r>
            <a:endParaRPr/>
          </a:p>
        </p:txBody>
      </p:sp>
      <p:sp>
        <p:nvSpPr>
          <p:cNvPr id="368" name="Google Shape;368;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Use this prayer,</a:t>
            </a:r>
            <a:endParaRPr/>
          </a:p>
          <a:p>
            <a:pPr indent="0" lvl="0" marL="0" rtl="0" algn="l">
              <a:spcBef>
                <a:spcPts val="0"/>
              </a:spcBef>
              <a:spcAft>
                <a:spcPts val="0"/>
              </a:spcAft>
              <a:buNone/>
            </a:pPr>
            <a:r>
              <a:rPr lang="en-US"/>
              <a:t>Then do lectio – give everyone time to meditate on the prayer then share what is most meaningful to them today.</a:t>
            </a:r>
            <a:endParaRPr/>
          </a:p>
          <a:p>
            <a:pPr indent="0" lvl="0" marL="0" rtl="0" algn="l">
              <a:spcBef>
                <a:spcPts val="0"/>
              </a:spcBef>
              <a:spcAft>
                <a:spcPts val="0"/>
              </a:spcAft>
              <a:buNone/>
            </a:pPr>
            <a:r>
              <a:t/>
            </a:r>
            <a:endParaRPr/>
          </a:p>
        </p:txBody>
      </p:sp>
      <p:sp>
        <p:nvSpPr>
          <p:cNvPr id="78" name="Google Shape;78;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best vision statement?  The great commission.  MT 28:19. </a:t>
            </a:r>
            <a:endParaRPr/>
          </a:p>
          <a:p>
            <a:pPr indent="0" lvl="0" marL="0" rtl="0" algn="l">
              <a:spcBef>
                <a:spcPts val="0"/>
              </a:spcBef>
              <a:spcAft>
                <a:spcPts val="0"/>
              </a:spcAft>
              <a:buNone/>
            </a:pPr>
            <a:r>
              <a:rPr lang="en-US"/>
              <a:t>Goal for beacons isn’t consolidation to manage decline and shortage of priests, its building fewer more vibrant communities that can make disciples.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Anyone highlight their bibles?  Going back to the same verse, it gets new highlights when new things strike you….</a:t>
            </a:r>
            <a:endParaRPr/>
          </a:p>
          <a:p>
            <a:pPr indent="0" lvl="0" marL="0" rtl="0" algn="l">
              <a:spcBef>
                <a:spcPts val="0"/>
              </a:spcBef>
              <a:spcAft>
                <a:spcPts val="0"/>
              </a:spcAft>
              <a:buNone/>
            </a:pPr>
            <a:r>
              <a:rPr lang="en-US"/>
              <a:t>Lets look at the Great commission as show why its such a great vision statement…</a:t>
            </a:r>
            <a:endParaRPr/>
          </a:p>
        </p:txBody>
      </p:sp>
      <p:sp>
        <p:nvSpPr>
          <p:cNvPr id="107" name="Google Shape;107;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 call to action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Clearly this vision statement Delegates responsibility to the disciples.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This call to action also defines the priorities for the church </a:t>
            </a:r>
            <a:endParaRPr/>
          </a:p>
          <a:p>
            <a:pPr indent="0" lvl="0" marL="0" rtl="0" algn="l">
              <a:spcBef>
                <a:spcPts val="0"/>
              </a:spcBef>
              <a:spcAft>
                <a:spcPts val="0"/>
              </a:spcAft>
              <a:buNone/>
            </a:pPr>
            <a:r>
              <a:t/>
            </a:r>
            <a:endParaRPr/>
          </a:p>
        </p:txBody>
      </p:sp>
      <p:sp>
        <p:nvSpPr>
          <p:cNvPr id="130" name="Google Shape;130;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There is noting more aspirational then going out to ALL Nations… not just your friends and neighbors, those in your comfort zone.  The whole world.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sp>
        <p:nvSpPr>
          <p:cNvPr id="12" name="Google Shape;12;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3A3B53"/>
        </a:solidFill>
      </p:bgPr>
    </p:bg>
    <p:spTree>
      <p:nvGrpSpPr>
        <p:cNvPr id="14" name="Shape 14"/>
        <p:cNvGrpSpPr/>
        <p:nvPr/>
      </p:nvGrpSpPr>
      <p:grpSpPr>
        <a:xfrm>
          <a:off x="0" y="0"/>
          <a:ext cx="0" cy="0"/>
          <a:chOff x="0" y="0"/>
          <a:chExt cx="0" cy="0"/>
        </a:xfrm>
      </p:grpSpPr>
      <p:pic>
        <p:nvPicPr>
          <p:cNvPr id="15" name="Google Shape;15;p26"/>
          <p:cNvPicPr preferRelativeResize="0"/>
          <p:nvPr/>
        </p:nvPicPr>
        <p:blipFill rotWithShape="1">
          <a:blip r:embed="rId2">
            <a:alphaModFix/>
          </a:blip>
          <a:srcRect b="0" l="0" r="0" t="0"/>
          <a:stretch/>
        </p:blipFill>
        <p:spPr>
          <a:xfrm>
            <a:off x="4785847" y="1964872"/>
            <a:ext cx="2620306" cy="2651501"/>
          </a:xfrm>
          <a:prstGeom prst="rect">
            <a:avLst/>
          </a:prstGeom>
          <a:noFill/>
          <a:ln>
            <a:noFill/>
          </a:ln>
        </p:spPr>
      </p:pic>
      <p:cxnSp>
        <p:nvCxnSpPr>
          <p:cNvPr id="16" name="Google Shape;16;p26"/>
          <p:cNvCxnSpPr/>
          <p:nvPr/>
        </p:nvCxnSpPr>
        <p:spPr>
          <a:xfrm>
            <a:off x="4785847" y="4755542"/>
            <a:ext cx="2620306" cy="0"/>
          </a:xfrm>
          <a:prstGeom prst="straightConnector1">
            <a:avLst/>
          </a:prstGeom>
          <a:noFill/>
          <a:ln cap="flat" cmpd="sng" w="9525">
            <a:solidFill>
              <a:srgbClr val="E0B546"/>
            </a:solidFill>
            <a:prstDash val="solid"/>
            <a:miter lim="800000"/>
            <a:headEnd len="sm" w="sm" type="none"/>
            <a:tailEnd len="sm" w="sm" type="none"/>
          </a:ln>
        </p:spPr>
      </p:cxnSp>
      <p:sp>
        <p:nvSpPr>
          <p:cNvPr id="17" name="Google Shape;17;p26"/>
          <p:cNvSpPr txBox="1"/>
          <p:nvPr/>
        </p:nvSpPr>
        <p:spPr>
          <a:xfrm>
            <a:off x="4785847" y="4956113"/>
            <a:ext cx="262030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Project X – Phase 1</a:t>
            </a:r>
            <a:endParaRPr/>
          </a:p>
          <a:p>
            <a:pPr indent="0" lvl="0" marL="0" marR="0" rtl="0" algn="ctr">
              <a:spcBef>
                <a:spcPts val="0"/>
              </a:spcBef>
              <a:spcAft>
                <a:spcPts val="0"/>
              </a:spcAft>
              <a:buNone/>
            </a:pPr>
            <a:r>
              <a:rPr lang="en-US" sz="1400">
                <a:solidFill>
                  <a:schemeClr val="lt1"/>
                </a:solidFill>
                <a:latin typeface="Open Sans"/>
                <a:ea typeface="Open Sans"/>
                <a:cs typeface="Open Sans"/>
                <a:sym typeface="Open Sans"/>
              </a:rPr>
              <a:t>11.22.19</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Quote">
  <p:cSld name="Breaker - Quote">
    <p:spTree>
      <p:nvGrpSpPr>
        <p:cNvPr id="18" name="Shape 18"/>
        <p:cNvGrpSpPr/>
        <p:nvPr/>
      </p:nvGrpSpPr>
      <p:grpSpPr>
        <a:xfrm>
          <a:off x="0" y="0"/>
          <a:ext cx="0" cy="0"/>
          <a:chOff x="0" y="0"/>
          <a:chExt cx="0" cy="0"/>
        </a:xfrm>
      </p:grpSpPr>
      <p:sp>
        <p:nvSpPr>
          <p:cNvPr id="19" name="Google Shape;19;p27"/>
          <p:cNvSpPr txBox="1"/>
          <p:nvPr/>
        </p:nvSpPr>
        <p:spPr>
          <a:xfrm>
            <a:off x="4209113" y="2320289"/>
            <a:ext cx="377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GOES HERE</a:t>
            </a:r>
            <a:endParaRPr/>
          </a:p>
        </p:txBody>
      </p:sp>
      <p:sp>
        <p:nvSpPr>
          <p:cNvPr id="20" name="Google Shape;20;p27"/>
          <p:cNvSpPr txBox="1"/>
          <p:nvPr/>
        </p:nvSpPr>
        <p:spPr>
          <a:xfrm>
            <a:off x="2203667" y="2818482"/>
            <a:ext cx="778466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24282A"/>
                </a:solidFill>
                <a:latin typeface="EB Garamond"/>
                <a:ea typeface="EB Garamond"/>
                <a:cs typeface="EB Garamond"/>
                <a:sym typeface="EB Garamond"/>
              </a:rPr>
              <a:t>Lorem ipsum dolor sit amet, consectetuer adipiscing elit, sed diam nonummy nibh euismod tincidunt ut. </a:t>
            </a:r>
            <a:endParaRPr/>
          </a:p>
        </p:txBody>
      </p:sp>
      <p:sp>
        <p:nvSpPr>
          <p:cNvPr id="21" name="Google Shape;21;p27"/>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Pattern">
  <p:cSld name="Breaker – Pattern">
    <p:bg>
      <p:bgPr>
        <a:solidFill>
          <a:srgbClr val="3A3B53"/>
        </a:solidFill>
      </p:bgPr>
    </p:bg>
    <p:spTree>
      <p:nvGrpSpPr>
        <p:cNvPr id="22" name="Shape 22"/>
        <p:cNvGrpSpPr/>
        <p:nvPr/>
      </p:nvGrpSpPr>
      <p:grpSpPr>
        <a:xfrm>
          <a:off x="0" y="0"/>
          <a:ext cx="0" cy="0"/>
          <a:chOff x="0" y="0"/>
          <a:chExt cx="0" cy="0"/>
        </a:xfrm>
      </p:grpSpPr>
      <p:pic>
        <p:nvPicPr>
          <p:cNvPr id="23" name="Google Shape;23;p28"/>
          <p:cNvPicPr preferRelativeResize="0"/>
          <p:nvPr/>
        </p:nvPicPr>
        <p:blipFill rotWithShape="1">
          <a:blip r:embed="rId2">
            <a:alphaModFix/>
          </a:blip>
          <a:srcRect b="-1" l="10596" r="6164" t="79834"/>
          <a:stretch/>
        </p:blipFill>
        <p:spPr>
          <a:xfrm rot="10800000">
            <a:off x="-1" y="5301465"/>
            <a:ext cx="12192001" cy="1556535"/>
          </a:xfrm>
          <a:prstGeom prst="rect">
            <a:avLst/>
          </a:prstGeom>
          <a:noFill/>
          <a:ln>
            <a:noFill/>
          </a:ln>
        </p:spPr>
      </p:pic>
      <p:sp>
        <p:nvSpPr>
          <p:cNvPr id="24" name="Google Shape;24;p28"/>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chemeClr val="lt1"/>
                </a:solidFill>
                <a:latin typeface="Open Sans"/>
                <a:ea typeface="Open Sans"/>
                <a:cs typeface="Open Sans"/>
                <a:sym typeface="Open Sans"/>
              </a:defRPr>
            </a:lvl1pPr>
            <a:lvl2pPr indent="0" lvl="1" marL="0" algn="l">
              <a:spcBef>
                <a:spcPts val="0"/>
              </a:spcBef>
              <a:buNone/>
              <a:defRPr sz="800">
                <a:solidFill>
                  <a:schemeClr val="lt1"/>
                </a:solidFill>
                <a:latin typeface="Open Sans"/>
                <a:ea typeface="Open Sans"/>
                <a:cs typeface="Open Sans"/>
                <a:sym typeface="Open Sans"/>
              </a:defRPr>
            </a:lvl2pPr>
            <a:lvl3pPr indent="0" lvl="2" marL="0" algn="l">
              <a:spcBef>
                <a:spcPts val="0"/>
              </a:spcBef>
              <a:buNone/>
              <a:defRPr sz="800">
                <a:solidFill>
                  <a:schemeClr val="lt1"/>
                </a:solidFill>
                <a:latin typeface="Open Sans"/>
                <a:ea typeface="Open Sans"/>
                <a:cs typeface="Open Sans"/>
                <a:sym typeface="Open Sans"/>
              </a:defRPr>
            </a:lvl3pPr>
            <a:lvl4pPr indent="0" lvl="3" marL="0" algn="l">
              <a:spcBef>
                <a:spcPts val="0"/>
              </a:spcBef>
              <a:buNone/>
              <a:defRPr sz="800">
                <a:solidFill>
                  <a:schemeClr val="lt1"/>
                </a:solidFill>
                <a:latin typeface="Open Sans"/>
                <a:ea typeface="Open Sans"/>
                <a:cs typeface="Open Sans"/>
                <a:sym typeface="Open Sans"/>
              </a:defRPr>
            </a:lvl4pPr>
            <a:lvl5pPr indent="0" lvl="4" marL="0" algn="l">
              <a:spcBef>
                <a:spcPts val="0"/>
              </a:spcBef>
              <a:buNone/>
              <a:defRPr sz="800">
                <a:solidFill>
                  <a:schemeClr val="lt1"/>
                </a:solidFill>
                <a:latin typeface="Open Sans"/>
                <a:ea typeface="Open Sans"/>
                <a:cs typeface="Open Sans"/>
                <a:sym typeface="Open Sans"/>
              </a:defRPr>
            </a:lvl5pPr>
            <a:lvl6pPr indent="0" lvl="5" marL="0" algn="l">
              <a:spcBef>
                <a:spcPts val="0"/>
              </a:spcBef>
              <a:buNone/>
              <a:defRPr sz="800">
                <a:solidFill>
                  <a:schemeClr val="lt1"/>
                </a:solidFill>
                <a:latin typeface="Open Sans"/>
                <a:ea typeface="Open Sans"/>
                <a:cs typeface="Open Sans"/>
                <a:sym typeface="Open Sans"/>
              </a:defRPr>
            </a:lvl6pPr>
            <a:lvl7pPr indent="0" lvl="6" marL="0" algn="l">
              <a:spcBef>
                <a:spcPts val="0"/>
              </a:spcBef>
              <a:buNone/>
              <a:defRPr sz="800">
                <a:solidFill>
                  <a:schemeClr val="lt1"/>
                </a:solidFill>
                <a:latin typeface="Open Sans"/>
                <a:ea typeface="Open Sans"/>
                <a:cs typeface="Open Sans"/>
                <a:sym typeface="Open Sans"/>
              </a:defRPr>
            </a:lvl7pPr>
            <a:lvl8pPr indent="0" lvl="7" marL="0" algn="l">
              <a:spcBef>
                <a:spcPts val="0"/>
              </a:spcBef>
              <a:buNone/>
              <a:defRPr sz="800">
                <a:solidFill>
                  <a:schemeClr val="lt1"/>
                </a:solidFill>
                <a:latin typeface="Open Sans"/>
                <a:ea typeface="Open Sans"/>
                <a:cs typeface="Open Sans"/>
                <a:sym typeface="Open Sans"/>
              </a:defRPr>
            </a:lvl8pPr>
            <a:lvl9pPr indent="0" lvl="8" marL="0" algn="l">
              <a:spcBef>
                <a:spcPts val="0"/>
              </a:spcBef>
              <a:buNone/>
              <a:defRPr sz="800">
                <a:solidFill>
                  <a:schemeClr val="lt1"/>
                </a:solidFill>
                <a:latin typeface="Open Sans"/>
                <a:ea typeface="Open Sans"/>
                <a:cs typeface="Open Sans"/>
                <a:sym typeface="Open Sans"/>
              </a:defRPr>
            </a:lvl9pPr>
          </a:lstStyle>
          <a:p>
            <a:pPr indent="0" lvl="0" marL="0" rtl="0" algn="l">
              <a:spcBef>
                <a:spcPts val="0"/>
              </a:spcBef>
              <a:spcAft>
                <a:spcPts val="0"/>
              </a:spcAft>
              <a:buNone/>
            </a:pPr>
            <a:r>
              <a:t/>
            </a:r>
            <a:endParaRPr/>
          </a:p>
        </p:txBody>
      </p:sp>
      <p:sp>
        <p:nvSpPr>
          <p:cNvPr id="25" name="Google Shape;25;p28"/>
          <p:cNvSpPr txBox="1"/>
          <p:nvPr/>
        </p:nvSpPr>
        <p:spPr>
          <a:xfrm>
            <a:off x="4209113" y="2320289"/>
            <a:ext cx="377377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GOES HERE</a:t>
            </a:r>
            <a:endParaRPr/>
          </a:p>
        </p:txBody>
      </p:sp>
      <p:sp>
        <p:nvSpPr>
          <p:cNvPr id="26" name="Google Shape;26;p28"/>
          <p:cNvSpPr txBox="1"/>
          <p:nvPr>
            <p:ph idx="1" type="body"/>
          </p:nvPr>
        </p:nvSpPr>
        <p:spPr>
          <a:xfrm>
            <a:off x="2611764" y="2801273"/>
            <a:ext cx="6968469" cy="1701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7" name="Shape 27"/>
        <p:cNvGrpSpPr/>
        <p:nvPr/>
      </p:nvGrpSpPr>
      <p:grpSpPr>
        <a:xfrm>
          <a:off x="0" y="0"/>
          <a:ext cx="0" cy="0"/>
          <a:chOff x="0" y="0"/>
          <a:chExt cx="0" cy="0"/>
        </a:xfrm>
      </p:grpSpPr>
      <p:sp>
        <p:nvSpPr>
          <p:cNvPr id="28" name="Google Shape;28;p29"/>
          <p:cNvSpPr/>
          <p:nvPr>
            <p:ph idx="2" type="pic"/>
          </p:nvPr>
        </p:nvSpPr>
        <p:spPr>
          <a:xfrm>
            <a:off x="6096000" y="0"/>
            <a:ext cx="6096000" cy="6858000"/>
          </a:xfrm>
          <a:prstGeom prst="rect">
            <a:avLst/>
          </a:prstGeom>
          <a:noFill/>
          <a:ln>
            <a:noFill/>
          </a:ln>
        </p:spPr>
      </p:sp>
      <p:sp>
        <p:nvSpPr>
          <p:cNvPr id="29" name="Google Shape;29;p29"/>
          <p:cNvSpPr txBox="1"/>
          <p:nvPr/>
        </p:nvSpPr>
        <p:spPr>
          <a:xfrm>
            <a:off x="569626" y="1672390"/>
            <a:ext cx="337298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4282A"/>
                </a:solidFill>
                <a:latin typeface="EB Garamond"/>
                <a:ea typeface="EB Garamond"/>
                <a:cs typeface="EB Garamond"/>
                <a:sym typeface="EB Garamond"/>
              </a:rPr>
              <a:t>Headline Typestyle Goes Here</a:t>
            </a:r>
            <a:endParaRPr/>
          </a:p>
        </p:txBody>
      </p:sp>
      <p:sp>
        <p:nvSpPr>
          <p:cNvPr id="30" name="Google Shape;30;p29"/>
          <p:cNvSpPr txBox="1"/>
          <p:nvPr/>
        </p:nvSpPr>
        <p:spPr>
          <a:xfrm>
            <a:off x="569625" y="2626497"/>
            <a:ext cx="365601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a:t>
            </a:r>
            <a:endParaRPr/>
          </a:p>
        </p:txBody>
      </p:sp>
      <p:sp>
        <p:nvSpPr>
          <p:cNvPr id="31" name="Google Shape;31;p29"/>
          <p:cNvSpPr/>
          <p:nvPr/>
        </p:nvSpPr>
        <p:spPr>
          <a:xfrm>
            <a:off x="569625" y="1364817"/>
            <a:ext cx="22863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sp>
        <p:nvSpPr>
          <p:cNvPr id="32" name="Google Shape;32;p29"/>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Linework">
  <p:cSld name="Header - Linework">
    <p:spTree>
      <p:nvGrpSpPr>
        <p:cNvPr id="33" name="Shape 33"/>
        <p:cNvGrpSpPr/>
        <p:nvPr/>
      </p:nvGrpSpPr>
      <p:grpSpPr>
        <a:xfrm>
          <a:off x="0" y="0"/>
          <a:ext cx="0" cy="0"/>
          <a:chOff x="0" y="0"/>
          <a:chExt cx="0" cy="0"/>
        </a:xfrm>
      </p:grpSpPr>
      <p:cxnSp>
        <p:nvCxnSpPr>
          <p:cNvPr id="34" name="Google Shape;34;p30"/>
          <p:cNvCxnSpPr/>
          <p:nvPr/>
        </p:nvCxnSpPr>
        <p:spPr>
          <a:xfrm>
            <a:off x="-29980" y="738601"/>
            <a:ext cx="3967566" cy="0"/>
          </a:xfrm>
          <a:prstGeom prst="straightConnector1">
            <a:avLst/>
          </a:prstGeom>
          <a:noFill/>
          <a:ln cap="flat" cmpd="sng" w="9525">
            <a:solidFill>
              <a:srgbClr val="E0B546"/>
            </a:solidFill>
            <a:prstDash val="solid"/>
            <a:miter lim="800000"/>
            <a:headEnd len="sm" w="sm" type="none"/>
            <a:tailEnd len="sm" w="sm" type="none"/>
          </a:ln>
        </p:spPr>
      </p:cxnSp>
      <p:sp>
        <p:nvSpPr>
          <p:cNvPr id="35" name="Google Shape;35;p30"/>
          <p:cNvSpPr txBox="1"/>
          <p:nvPr/>
        </p:nvSpPr>
        <p:spPr>
          <a:xfrm>
            <a:off x="3468005"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282A"/>
                </a:solidFill>
                <a:latin typeface="EB Garamond"/>
                <a:ea typeface="EB Garamond"/>
                <a:cs typeface="EB Garamond"/>
                <a:sym typeface="EB Garamond"/>
              </a:rPr>
              <a:t>Headline Typestyle Goes Here</a:t>
            </a:r>
            <a:endParaRPr/>
          </a:p>
        </p:txBody>
      </p:sp>
      <p:sp>
        <p:nvSpPr>
          <p:cNvPr id="36" name="Google Shape;36;p30"/>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cxnSp>
        <p:nvCxnSpPr>
          <p:cNvPr id="37" name="Google Shape;37;p30"/>
          <p:cNvCxnSpPr/>
          <p:nvPr/>
        </p:nvCxnSpPr>
        <p:spPr>
          <a:xfrm>
            <a:off x="8224434" y="738601"/>
            <a:ext cx="3967566" cy="0"/>
          </a:xfrm>
          <a:prstGeom prst="straightConnector1">
            <a:avLst/>
          </a:prstGeom>
          <a:noFill/>
          <a:ln cap="flat" cmpd="sng" w="9525">
            <a:solidFill>
              <a:srgbClr val="E0B546"/>
            </a:solidFill>
            <a:prstDash val="solid"/>
            <a:miter lim="800000"/>
            <a:headEnd len="sm" w="sm" type="none"/>
            <a:tailEnd len="sm" w="sm" type="none"/>
          </a:ln>
        </p:spPr>
      </p:cxnSp>
      <p:sp>
        <p:nvSpPr>
          <p:cNvPr id="38" name="Google Shape;38;p30"/>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Blank">
  <p:cSld name="Header Blank">
    <p:spTree>
      <p:nvGrpSpPr>
        <p:cNvPr id="39" name="Shape 39"/>
        <p:cNvGrpSpPr/>
        <p:nvPr/>
      </p:nvGrpSpPr>
      <p:grpSpPr>
        <a:xfrm>
          <a:off x="0" y="0"/>
          <a:ext cx="0" cy="0"/>
          <a:chOff x="0" y="0"/>
          <a:chExt cx="0" cy="0"/>
        </a:xfrm>
      </p:grpSpPr>
      <p:sp>
        <p:nvSpPr>
          <p:cNvPr id="40" name="Google Shape;40;p31"/>
          <p:cNvSpPr/>
          <p:nvPr/>
        </p:nvSpPr>
        <p:spPr>
          <a:xfrm>
            <a:off x="0" y="0"/>
            <a:ext cx="12192000" cy="1184515"/>
          </a:xfrm>
          <a:prstGeom prst="rect">
            <a:avLst/>
          </a:prstGeom>
          <a:solidFill>
            <a:srgbClr val="3A3B5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A3B53"/>
              </a:solidFill>
              <a:latin typeface="Calibri"/>
              <a:ea typeface="Calibri"/>
              <a:cs typeface="Calibri"/>
              <a:sym typeface="Calibri"/>
            </a:endParaRPr>
          </a:p>
        </p:txBody>
      </p:sp>
      <p:sp>
        <p:nvSpPr>
          <p:cNvPr id="41" name="Google Shape;41;p31"/>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
        <p:nvSpPr>
          <p:cNvPr id="42" name="Google Shape;42;p31"/>
          <p:cNvSpPr txBox="1"/>
          <p:nvPr/>
        </p:nvSpPr>
        <p:spPr>
          <a:xfrm>
            <a:off x="3468006"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EB Garamond"/>
                <a:ea typeface="EB Garamond"/>
                <a:cs typeface="EB Garamond"/>
                <a:sym typeface="EB Garamond"/>
              </a:rPr>
              <a:t>Headline Typestyle Goes Here</a:t>
            </a:r>
            <a:endParaRPr/>
          </a:p>
        </p:txBody>
      </p:sp>
      <p:sp>
        <p:nvSpPr>
          <p:cNvPr id="43" name="Google Shape;43;p31"/>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Open Sans"/>
                <a:ea typeface="Open Sans"/>
                <a:cs typeface="Open Sans"/>
                <a:sym typeface="Open Sans"/>
              </a:rPr>
              <a:t>SUBHEADLINE TYPESTYLE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and Image">
  <p:cSld name="Header - Content and Image">
    <p:spTree>
      <p:nvGrpSpPr>
        <p:cNvPr id="44" name="Shape 44"/>
        <p:cNvGrpSpPr/>
        <p:nvPr/>
      </p:nvGrpSpPr>
      <p:grpSpPr>
        <a:xfrm>
          <a:off x="0" y="0"/>
          <a:ext cx="0" cy="0"/>
          <a:chOff x="0" y="0"/>
          <a:chExt cx="0" cy="0"/>
        </a:xfrm>
      </p:grpSpPr>
      <p:sp>
        <p:nvSpPr>
          <p:cNvPr id="45" name="Google Shape;45;p32"/>
          <p:cNvSpPr/>
          <p:nvPr>
            <p:ph idx="2" type="pic"/>
          </p:nvPr>
        </p:nvSpPr>
        <p:spPr>
          <a:xfrm>
            <a:off x="6096000" y="1184514"/>
            <a:ext cx="6096000" cy="5673486"/>
          </a:xfrm>
          <a:prstGeom prst="rect">
            <a:avLst/>
          </a:prstGeom>
          <a:noFill/>
          <a:ln>
            <a:noFill/>
          </a:ln>
        </p:spPr>
      </p:sp>
      <p:sp>
        <p:nvSpPr>
          <p:cNvPr id="46" name="Google Shape;46;p32"/>
          <p:cNvSpPr txBox="1"/>
          <p:nvPr/>
        </p:nvSpPr>
        <p:spPr>
          <a:xfrm>
            <a:off x="619052" y="2040203"/>
            <a:ext cx="40988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4282A"/>
                </a:solidFill>
                <a:latin typeface="Open Sans"/>
                <a:ea typeface="Open Sans"/>
                <a:cs typeface="Open Sans"/>
                <a:sym typeface="Open Sans"/>
              </a:rPr>
              <a:t>Headline Typestyle Goes Here</a:t>
            </a:r>
            <a:endParaRPr/>
          </a:p>
        </p:txBody>
      </p:sp>
      <p:sp>
        <p:nvSpPr>
          <p:cNvPr id="47" name="Google Shape;47;p32"/>
          <p:cNvSpPr txBox="1"/>
          <p:nvPr/>
        </p:nvSpPr>
        <p:spPr>
          <a:xfrm>
            <a:off x="619051" y="2585990"/>
            <a:ext cx="4324908"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p>
        </p:txBody>
      </p:sp>
      <p:sp>
        <p:nvSpPr>
          <p:cNvPr id="48" name="Google Shape;48;p32"/>
          <p:cNvSpPr/>
          <p:nvPr/>
        </p:nvSpPr>
        <p:spPr>
          <a:xfrm>
            <a:off x="0" y="0"/>
            <a:ext cx="12192000" cy="1184515"/>
          </a:xfrm>
          <a:prstGeom prst="rect">
            <a:avLst/>
          </a:prstGeom>
          <a:solidFill>
            <a:srgbClr val="3A3B5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A3B53"/>
              </a:solidFill>
              <a:latin typeface="Calibri"/>
              <a:ea typeface="Calibri"/>
              <a:cs typeface="Calibri"/>
              <a:sym typeface="Calibri"/>
            </a:endParaRPr>
          </a:p>
        </p:txBody>
      </p:sp>
      <p:sp>
        <p:nvSpPr>
          <p:cNvPr id="49" name="Google Shape;49;p32"/>
          <p:cNvSpPr txBox="1"/>
          <p:nvPr/>
        </p:nvSpPr>
        <p:spPr>
          <a:xfrm>
            <a:off x="3468006" y="515617"/>
            <a:ext cx="52559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EB Garamond"/>
                <a:ea typeface="EB Garamond"/>
                <a:cs typeface="EB Garamond"/>
                <a:sym typeface="EB Garamond"/>
              </a:rPr>
              <a:t>Headline Typestyle Goes Here</a:t>
            </a:r>
            <a:endParaRPr/>
          </a:p>
        </p:txBody>
      </p:sp>
      <p:sp>
        <p:nvSpPr>
          <p:cNvPr id="50" name="Google Shape;50;p32"/>
          <p:cNvSpPr/>
          <p:nvPr/>
        </p:nvSpPr>
        <p:spPr>
          <a:xfrm>
            <a:off x="4717880" y="208044"/>
            <a:ext cx="275623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Open Sans"/>
                <a:ea typeface="Open Sans"/>
                <a:cs typeface="Open Sans"/>
                <a:sym typeface="Open Sans"/>
              </a:rPr>
              <a:t>SUBHEADLINE TYPESTYLE</a:t>
            </a:r>
            <a:endParaRPr/>
          </a:p>
        </p:txBody>
      </p:sp>
      <p:sp>
        <p:nvSpPr>
          <p:cNvPr id="51" name="Google Shape;51;p32"/>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Content">
  <p:cSld name="3 Column Content">
    <p:spTree>
      <p:nvGrpSpPr>
        <p:cNvPr id="52" name="Shape 52"/>
        <p:cNvGrpSpPr/>
        <p:nvPr/>
      </p:nvGrpSpPr>
      <p:grpSpPr>
        <a:xfrm>
          <a:off x="0" y="0"/>
          <a:ext cx="0" cy="0"/>
          <a:chOff x="0" y="0"/>
          <a:chExt cx="0" cy="0"/>
        </a:xfrm>
      </p:grpSpPr>
      <p:sp>
        <p:nvSpPr>
          <p:cNvPr id="53" name="Google Shape;53;p33"/>
          <p:cNvSpPr txBox="1"/>
          <p:nvPr/>
        </p:nvSpPr>
        <p:spPr>
          <a:xfrm>
            <a:off x="788158" y="2115403"/>
            <a:ext cx="10615684" cy="37531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a:p>
          <a:p>
            <a:pPr indent="0" lvl="0" marL="0" marR="0" rtl="0" algn="l">
              <a:spcBef>
                <a:spcPts val="0"/>
              </a:spcBef>
              <a:spcAft>
                <a:spcPts val="0"/>
              </a:spcAft>
              <a:buNone/>
            </a:pPr>
            <a:r>
              <a:rPr lang="en-US" sz="1200">
                <a:solidFill>
                  <a:srgbClr val="24282A"/>
                </a:solidFill>
                <a:latin typeface="Open Sans"/>
                <a:ea typeface="Open Sans"/>
                <a:cs typeface="Open Sans"/>
                <a:sym typeface="Open Sans"/>
              </a:rPr>
              <a:t>Lorem ipsum dolor sit amet, consectetuer adipiscing elit, sed diam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a:p>
        </p:txBody>
      </p:sp>
      <p:sp>
        <p:nvSpPr>
          <p:cNvPr id="54" name="Google Shape;54;p33"/>
          <p:cNvSpPr txBox="1"/>
          <p:nvPr/>
        </p:nvSpPr>
        <p:spPr>
          <a:xfrm>
            <a:off x="788157" y="1357953"/>
            <a:ext cx="66089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4282A"/>
                </a:solidFill>
                <a:latin typeface="EB Garamond"/>
                <a:ea typeface="EB Garamond"/>
                <a:cs typeface="EB Garamond"/>
                <a:sym typeface="EB Garamond"/>
              </a:rPr>
              <a:t>Headline Typestyle Goes Here</a:t>
            </a:r>
            <a:endParaRPr/>
          </a:p>
        </p:txBody>
      </p:sp>
      <p:sp>
        <p:nvSpPr>
          <p:cNvPr id="55" name="Google Shape;55;p33"/>
          <p:cNvSpPr/>
          <p:nvPr/>
        </p:nvSpPr>
        <p:spPr>
          <a:xfrm>
            <a:off x="788157" y="1046778"/>
            <a:ext cx="22863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E0B546"/>
                </a:solidFill>
                <a:latin typeface="Open Sans"/>
                <a:ea typeface="Open Sans"/>
                <a:cs typeface="Open Sans"/>
                <a:sym typeface="Open Sans"/>
              </a:rPr>
              <a:t>SUBHEADLINE TYPESTYLE</a:t>
            </a:r>
            <a:endParaRPr/>
          </a:p>
        </p:txBody>
      </p:sp>
      <p:cxnSp>
        <p:nvCxnSpPr>
          <p:cNvPr id="56" name="Google Shape;56;p33"/>
          <p:cNvCxnSpPr/>
          <p:nvPr/>
        </p:nvCxnSpPr>
        <p:spPr>
          <a:xfrm>
            <a:off x="6369803" y="1751308"/>
            <a:ext cx="4881966" cy="0"/>
          </a:xfrm>
          <a:prstGeom prst="straightConnector1">
            <a:avLst/>
          </a:prstGeom>
          <a:noFill/>
          <a:ln cap="flat" cmpd="sng" w="9525">
            <a:solidFill>
              <a:srgbClr val="E0B546"/>
            </a:solidFill>
            <a:prstDash val="solid"/>
            <a:miter lim="800000"/>
            <a:headEnd len="sm" w="sm" type="none"/>
            <a:tailEnd len="sm" w="sm" type="none"/>
          </a:ln>
        </p:spPr>
      </p:cxnSp>
      <p:sp>
        <p:nvSpPr>
          <p:cNvPr id="57" name="Google Shape;57;p33"/>
          <p:cNvSpPr txBox="1"/>
          <p:nvPr>
            <p:ph idx="12" type="sldNum"/>
          </p:nvPr>
        </p:nvSpPr>
        <p:spPr>
          <a:xfrm>
            <a:off x="215347"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800">
                <a:solidFill>
                  <a:srgbClr val="24282A"/>
                </a:solidFill>
                <a:latin typeface="Open Sans"/>
                <a:ea typeface="Open Sans"/>
                <a:cs typeface="Open Sans"/>
                <a:sym typeface="Open Sans"/>
              </a:defRPr>
            </a:lvl1pPr>
            <a:lvl2pPr indent="0" lvl="1" marL="0" algn="l">
              <a:spcBef>
                <a:spcPts val="0"/>
              </a:spcBef>
              <a:buNone/>
              <a:defRPr sz="800">
                <a:solidFill>
                  <a:srgbClr val="24282A"/>
                </a:solidFill>
                <a:latin typeface="Open Sans"/>
                <a:ea typeface="Open Sans"/>
                <a:cs typeface="Open Sans"/>
                <a:sym typeface="Open Sans"/>
              </a:defRPr>
            </a:lvl2pPr>
            <a:lvl3pPr indent="0" lvl="2" marL="0" algn="l">
              <a:spcBef>
                <a:spcPts val="0"/>
              </a:spcBef>
              <a:buNone/>
              <a:defRPr sz="800">
                <a:solidFill>
                  <a:srgbClr val="24282A"/>
                </a:solidFill>
                <a:latin typeface="Open Sans"/>
                <a:ea typeface="Open Sans"/>
                <a:cs typeface="Open Sans"/>
                <a:sym typeface="Open Sans"/>
              </a:defRPr>
            </a:lvl3pPr>
            <a:lvl4pPr indent="0" lvl="3" marL="0" algn="l">
              <a:spcBef>
                <a:spcPts val="0"/>
              </a:spcBef>
              <a:buNone/>
              <a:defRPr sz="800">
                <a:solidFill>
                  <a:srgbClr val="24282A"/>
                </a:solidFill>
                <a:latin typeface="Open Sans"/>
                <a:ea typeface="Open Sans"/>
                <a:cs typeface="Open Sans"/>
                <a:sym typeface="Open Sans"/>
              </a:defRPr>
            </a:lvl4pPr>
            <a:lvl5pPr indent="0" lvl="4" marL="0" algn="l">
              <a:spcBef>
                <a:spcPts val="0"/>
              </a:spcBef>
              <a:buNone/>
              <a:defRPr sz="800">
                <a:solidFill>
                  <a:srgbClr val="24282A"/>
                </a:solidFill>
                <a:latin typeface="Open Sans"/>
                <a:ea typeface="Open Sans"/>
                <a:cs typeface="Open Sans"/>
                <a:sym typeface="Open Sans"/>
              </a:defRPr>
            </a:lvl5pPr>
            <a:lvl6pPr indent="0" lvl="5" marL="0" algn="l">
              <a:spcBef>
                <a:spcPts val="0"/>
              </a:spcBef>
              <a:buNone/>
              <a:defRPr sz="800">
                <a:solidFill>
                  <a:srgbClr val="24282A"/>
                </a:solidFill>
                <a:latin typeface="Open Sans"/>
                <a:ea typeface="Open Sans"/>
                <a:cs typeface="Open Sans"/>
                <a:sym typeface="Open Sans"/>
              </a:defRPr>
            </a:lvl6pPr>
            <a:lvl7pPr indent="0" lvl="6" marL="0" algn="l">
              <a:spcBef>
                <a:spcPts val="0"/>
              </a:spcBef>
              <a:buNone/>
              <a:defRPr sz="800">
                <a:solidFill>
                  <a:srgbClr val="24282A"/>
                </a:solidFill>
                <a:latin typeface="Open Sans"/>
                <a:ea typeface="Open Sans"/>
                <a:cs typeface="Open Sans"/>
                <a:sym typeface="Open Sans"/>
              </a:defRPr>
            </a:lvl7pPr>
            <a:lvl8pPr indent="0" lvl="7" marL="0" algn="l">
              <a:spcBef>
                <a:spcPts val="0"/>
              </a:spcBef>
              <a:buNone/>
              <a:defRPr sz="800">
                <a:solidFill>
                  <a:srgbClr val="24282A"/>
                </a:solidFill>
                <a:latin typeface="Open Sans"/>
                <a:ea typeface="Open Sans"/>
                <a:cs typeface="Open Sans"/>
                <a:sym typeface="Open Sans"/>
              </a:defRPr>
            </a:lvl8pPr>
            <a:lvl9pPr indent="0" lvl="8" marL="0" algn="l">
              <a:spcBef>
                <a:spcPts val="0"/>
              </a:spcBef>
              <a:buNone/>
              <a:defRPr sz="800">
                <a:solidFill>
                  <a:srgbClr val="24282A"/>
                </a:solidFill>
                <a:latin typeface="Open Sans"/>
                <a:ea typeface="Open Sans"/>
                <a:cs typeface="Open Sans"/>
                <a:sym typeface="Open Sans"/>
              </a:defRPr>
            </a:lvl9p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idx="12" type="sldNum"/>
          </p:nvPr>
        </p:nvSpPr>
        <p:spPr>
          <a:xfrm>
            <a:off x="920694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13.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5.jpg"/><Relationship Id="rId10" Type="http://schemas.openxmlformats.org/officeDocument/2006/relationships/image" Target="../media/image22.png"/><Relationship Id="rId9"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7.jpg"/><Relationship Id="rId7" Type="http://schemas.openxmlformats.org/officeDocument/2006/relationships/image" Target="../media/image31.jpg"/><Relationship Id="rId8"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descr="Logo&#10;&#10;Description automatically generated" id="63" name="Google Shape;63;p1"/>
          <p:cNvPicPr preferRelativeResize="0"/>
          <p:nvPr/>
        </p:nvPicPr>
        <p:blipFill rotWithShape="1">
          <a:blip r:embed="rId3">
            <a:alphaModFix/>
          </a:blip>
          <a:srcRect b="12968" l="0" r="0" t="0"/>
          <a:stretch/>
        </p:blipFill>
        <p:spPr>
          <a:xfrm>
            <a:off x="3373614" y="304254"/>
            <a:ext cx="5444772" cy="3435539"/>
          </a:xfrm>
          <a:prstGeom prst="rect">
            <a:avLst/>
          </a:prstGeom>
          <a:noFill/>
          <a:ln>
            <a:noFill/>
          </a:ln>
        </p:spPr>
      </p:pic>
      <p:sp>
        <p:nvSpPr>
          <p:cNvPr id="64" name="Google Shape;64;p1"/>
          <p:cNvSpPr txBox="1"/>
          <p:nvPr/>
        </p:nvSpPr>
        <p:spPr>
          <a:xfrm>
            <a:off x="1656579" y="4546742"/>
            <a:ext cx="8878842"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4E4E63"/>
                </a:solidFill>
                <a:latin typeface="EB Garamond"/>
                <a:ea typeface="EB Garamond"/>
                <a:cs typeface="EB Garamond"/>
                <a:sym typeface="EB Garamond"/>
              </a:rPr>
              <a:t>Family Leadership Visioning</a:t>
            </a:r>
            <a:endParaRPr b="1" i="0" sz="3200" u="none" cap="none" strike="noStrike">
              <a:solidFill>
                <a:srgbClr val="4E4E63"/>
              </a:solidFill>
              <a:latin typeface="EB Garamond"/>
              <a:ea typeface="EB Garamond"/>
              <a:cs typeface="EB Garamond"/>
              <a:sym typeface="EB Garamond"/>
            </a:endParaRPr>
          </a:p>
          <a:p>
            <a:pPr indent="0" lvl="0" marL="0" marR="0" rtl="0" algn="ctr">
              <a:spcBef>
                <a:spcPts val="0"/>
              </a:spcBef>
              <a:spcAft>
                <a:spcPts val="0"/>
              </a:spcAft>
              <a:buNone/>
            </a:pPr>
            <a:r>
              <a:rPr b="0" i="0" lang="en-US" sz="3200" u="none" cap="none" strike="noStrike">
                <a:solidFill>
                  <a:srgbClr val="4E4E63"/>
                </a:solidFill>
                <a:latin typeface="EB Garamond"/>
                <a:ea typeface="EB Garamond"/>
                <a:cs typeface="EB Garamond"/>
                <a:sym typeface="EB Garamond"/>
              </a:rPr>
              <a:t>Family Pastoral Council Confirmation</a:t>
            </a:r>
            <a:endParaRPr/>
          </a:p>
          <a:p>
            <a:pPr indent="0" lvl="0" marL="0" marR="0" rtl="0" algn="ctr">
              <a:spcBef>
                <a:spcPts val="0"/>
              </a:spcBef>
              <a:spcAft>
                <a:spcPts val="0"/>
              </a:spcAft>
              <a:buNone/>
            </a:pPr>
            <a:r>
              <a:t/>
            </a:r>
            <a:endParaRPr b="1" i="1" sz="2800" u="none" cap="none" strike="noStrike">
              <a:solidFill>
                <a:srgbClr val="4E4E63"/>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58" name="Google Shape;158;p10"/>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59" name="Google Shape;159;p10"/>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60" name="Google Shape;160;p10"/>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61" name="Google Shape;161;p10"/>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62" name="Google Shape;162;p10"/>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63" name="Google Shape;163;p10"/>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a:t>
            </a:r>
            <a:r>
              <a:rPr lang="en-US" sz="3200">
                <a:solidFill>
                  <a:schemeClr val="dk1"/>
                </a:solidFill>
                <a:highlight>
                  <a:srgbClr val="BF7A76"/>
                </a:highlight>
                <a:latin typeface="Narkisim"/>
                <a:ea typeface="Narkisim"/>
                <a:cs typeface="Narkisim"/>
                <a:sym typeface="Narkisim"/>
              </a:rPr>
              <a:t>holy Spirit</a:t>
            </a:r>
            <a:r>
              <a:rPr lang="en-US" sz="3200">
                <a:solidFill>
                  <a:schemeClr val="dk1"/>
                </a:solidFill>
                <a:latin typeface="Narkisim"/>
                <a:ea typeface="Narkisim"/>
                <a:cs typeface="Narkisim"/>
                <a:sym typeface="Narkisim"/>
              </a:rPr>
              <a:t> …”</a:t>
            </a:r>
            <a:endParaRPr sz="2800">
              <a:solidFill>
                <a:schemeClr val="dk1"/>
              </a:solidFill>
              <a:latin typeface="Open Sans"/>
              <a:ea typeface="Open Sans"/>
              <a:cs typeface="Open Sans"/>
              <a:sym typeface="Open Sans"/>
            </a:endParaRPr>
          </a:p>
        </p:txBody>
      </p:sp>
      <p:sp>
        <p:nvSpPr>
          <p:cNvPr id="164" name="Google Shape;164;p10"/>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
        <p:nvSpPr>
          <p:cNvPr id="165" name="Google Shape;165;p10"/>
          <p:cNvSpPr txBox="1"/>
          <p:nvPr/>
        </p:nvSpPr>
        <p:spPr>
          <a:xfrm>
            <a:off x="6507467" y="5094334"/>
            <a:ext cx="5345618" cy="1267272"/>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lang="en-US" sz="2800">
                <a:solidFill>
                  <a:schemeClr val="dk1"/>
                </a:solidFill>
                <a:highlight>
                  <a:srgbClr val="BF7A76"/>
                </a:highlight>
                <a:latin typeface="Open Sans"/>
                <a:ea typeface="Open Sans"/>
                <a:cs typeface="Open Sans"/>
                <a:sym typeface="Open Sans"/>
              </a:rPr>
              <a:t>Spirit</a:t>
            </a:r>
            <a:r>
              <a:rPr lang="en-US" sz="2800">
                <a:solidFill>
                  <a:schemeClr val="dk1"/>
                </a:solidFill>
                <a:highlight>
                  <a:srgbClr val="BF7A76"/>
                </a:highlight>
                <a:latin typeface="Open Sans"/>
                <a:ea typeface="Open Sans"/>
                <a:cs typeface="Open Sans"/>
                <a:sym typeface="Open Sans"/>
              </a:rPr>
              <a:t>-l</a:t>
            </a:r>
            <a:r>
              <a:rPr lang="en-US" sz="2800">
                <a:solidFill>
                  <a:schemeClr val="dk1"/>
                </a:solidFill>
                <a:highlight>
                  <a:srgbClr val="BF7A76"/>
                </a:highlight>
                <a:latin typeface="Open Sans"/>
                <a:ea typeface="Open Sans"/>
                <a:cs typeface="Open Sans"/>
                <a:sym typeface="Open Sans"/>
              </a:rPr>
              <a:t>ed</a:t>
            </a:r>
            <a:r>
              <a:rPr lang="en-US" sz="2800">
                <a:solidFill>
                  <a:schemeClr val="dk1"/>
                </a:solidFill>
                <a:latin typeface="Open Sans"/>
                <a:ea typeface="Open Sans"/>
                <a:cs typeface="Open Sans"/>
                <a:sym typeface="Open Sans"/>
              </a:rPr>
              <a:t>, not something you could equally say about any civic organization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72" name="Google Shape;172;p11"/>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73" name="Google Shape;173;p11"/>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74" name="Google Shape;174;p11"/>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75" name="Google Shape;175;p11"/>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76" name="Google Shape;176;p11"/>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77" name="Google Shape;177;p11"/>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a:t>
            </a:r>
            <a:r>
              <a:rPr lang="en-US" sz="3200">
                <a:solidFill>
                  <a:schemeClr val="dk1"/>
                </a:solidFill>
                <a:highlight>
                  <a:srgbClr val="00FFFF"/>
                </a:highlight>
                <a:latin typeface="Narkisim"/>
                <a:ea typeface="Narkisim"/>
                <a:cs typeface="Narkisim"/>
                <a:sym typeface="Narkisim"/>
              </a:rPr>
              <a:t>the name of the Father</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a:t>
            </a:r>
            <a:r>
              <a:rPr lang="en-US" sz="3200">
                <a:solidFill>
                  <a:schemeClr val="dk1"/>
                </a:solidFill>
                <a:highlight>
                  <a:srgbClr val="BF7A76"/>
                </a:highlight>
                <a:latin typeface="Narkisim"/>
                <a:ea typeface="Narkisim"/>
                <a:cs typeface="Narkisim"/>
                <a:sym typeface="Narkisim"/>
              </a:rPr>
              <a:t>holy Spirit</a:t>
            </a:r>
            <a:r>
              <a:rPr lang="en-US" sz="3200">
                <a:solidFill>
                  <a:schemeClr val="dk1"/>
                </a:solidFill>
                <a:latin typeface="Narkisim"/>
                <a:ea typeface="Narkisim"/>
                <a:cs typeface="Narkisim"/>
                <a:sym typeface="Narkisim"/>
              </a:rPr>
              <a:t> …”</a:t>
            </a:r>
            <a:endParaRPr sz="2800">
              <a:solidFill>
                <a:schemeClr val="dk1"/>
              </a:solidFill>
              <a:latin typeface="Open Sans"/>
              <a:ea typeface="Open Sans"/>
              <a:cs typeface="Open Sans"/>
              <a:sym typeface="Open Sans"/>
            </a:endParaRPr>
          </a:p>
        </p:txBody>
      </p:sp>
      <p:sp>
        <p:nvSpPr>
          <p:cNvPr id="178" name="Google Shape;178;p11"/>
          <p:cNvSpPr txBox="1"/>
          <p:nvPr/>
        </p:nvSpPr>
        <p:spPr>
          <a:xfrm>
            <a:off x="494759" y="5094334"/>
            <a:ext cx="5345618" cy="101836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highlight>
                  <a:srgbClr val="00FFFF"/>
                </a:highlight>
                <a:latin typeface="Open Sans"/>
                <a:ea typeface="Open Sans"/>
                <a:cs typeface="Open Sans"/>
                <a:sym typeface="Open Sans"/>
              </a:rPr>
              <a:t>God-given</a:t>
            </a:r>
            <a:r>
              <a:rPr lang="en-US" sz="2800">
                <a:solidFill>
                  <a:schemeClr val="dk1"/>
                </a:solidFill>
                <a:latin typeface="Open Sans"/>
                <a:ea typeface="Open Sans"/>
                <a:cs typeface="Open Sans"/>
                <a:sym typeface="Open Sans"/>
              </a:rPr>
              <a:t> picture of the future </a:t>
            </a:r>
            <a:br>
              <a:rPr lang="en-US" sz="2800">
                <a:solidFill>
                  <a:schemeClr val="dk1"/>
                </a:solidFill>
                <a:latin typeface="Open Sans"/>
                <a:ea typeface="Open Sans"/>
                <a:cs typeface="Open Sans"/>
                <a:sym typeface="Open Sans"/>
              </a:rPr>
            </a:br>
            <a:r>
              <a:rPr lang="en-US" sz="2800">
                <a:solidFill>
                  <a:schemeClr val="dk1"/>
                </a:solidFill>
                <a:latin typeface="Open Sans"/>
                <a:ea typeface="Open Sans"/>
                <a:cs typeface="Open Sans"/>
                <a:sym typeface="Open Sans"/>
              </a:rPr>
              <a:t>that produces </a:t>
            </a:r>
            <a:r>
              <a:rPr i="1" lang="en-US" sz="2800">
                <a:solidFill>
                  <a:schemeClr val="dk1"/>
                </a:solidFill>
                <a:latin typeface="Open Sans"/>
                <a:ea typeface="Open Sans"/>
                <a:cs typeface="Open Sans"/>
                <a:sym typeface="Open Sans"/>
              </a:rPr>
              <a:t>passion </a:t>
            </a:r>
            <a:r>
              <a:rPr lang="en-US" sz="2800">
                <a:solidFill>
                  <a:schemeClr val="dk1"/>
                </a:solidFill>
                <a:latin typeface="Open Sans"/>
                <a:ea typeface="Open Sans"/>
                <a:cs typeface="Open Sans"/>
                <a:sym typeface="Open Sans"/>
              </a:rPr>
              <a:t>in us  </a:t>
            </a:r>
            <a:endParaRPr/>
          </a:p>
        </p:txBody>
      </p:sp>
      <p:sp>
        <p:nvSpPr>
          <p:cNvPr id="179" name="Google Shape;179;p11"/>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
        <p:nvSpPr>
          <p:cNvPr id="180" name="Google Shape;180;p11"/>
          <p:cNvSpPr txBox="1"/>
          <p:nvPr/>
        </p:nvSpPr>
        <p:spPr>
          <a:xfrm>
            <a:off x="6507467" y="5094334"/>
            <a:ext cx="5345618" cy="1267272"/>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lang="en-US" sz="2800">
                <a:solidFill>
                  <a:schemeClr val="dk1"/>
                </a:solidFill>
                <a:highlight>
                  <a:srgbClr val="BF7A76"/>
                </a:highlight>
                <a:latin typeface="Open Sans"/>
                <a:ea typeface="Open Sans"/>
                <a:cs typeface="Open Sans"/>
                <a:sym typeface="Open Sans"/>
              </a:rPr>
              <a:t>Spirit-led</a:t>
            </a:r>
            <a:r>
              <a:rPr lang="en-US" sz="2800">
                <a:solidFill>
                  <a:schemeClr val="dk1"/>
                </a:solidFill>
                <a:latin typeface="Open Sans"/>
                <a:ea typeface="Open Sans"/>
                <a:cs typeface="Open Sans"/>
                <a:sym typeface="Open Sans"/>
              </a:rPr>
              <a:t>, not something you could equally say about any civic organization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87" name="Google Shape;187;p1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88" name="Google Shape;188;p1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89" name="Google Shape;189;p1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90" name="Google Shape;190;p12"/>
          <p:cNvSpPr txBox="1"/>
          <p:nvPr/>
        </p:nvSpPr>
        <p:spPr>
          <a:xfrm>
            <a:off x="556221" y="1369519"/>
            <a:ext cx="10591240" cy="5280436"/>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spcBef>
                <a:spcPts val="0"/>
              </a:spcBef>
              <a:spcAft>
                <a:spcPts val="0"/>
              </a:spcAft>
              <a:buClr>
                <a:srgbClr val="000000"/>
              </a:buClr>
              <a:buFont typeface="Arial"/>
              <a:buNone/>
            </a:pPr>
            <a:r>
              <a:rPr b="1" lang="en-US" sz="3000">
                <a:solidFill>
                  <a:schemeClr val="dk1"/>
                </a:solidFill>
                <a:latin typeface="Open Sans"/>
                <a:ea typeface="Open Sans"/>
                <a:cs typeface="Open Sans"/>
                <a:sym typeface="Open Sans"/>
              </a:rPr>
              <a:t>What is a vision statement?</a:t>
            </a:r>
            <a:endParaRPr sz="3000"/>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A short, concise statement that encapsulates a clear, </a:t>
            </a:r>
            <a:r>
              <a:rPr b="1" lang="en-US" sz="2800">
                <a:solidFill>
                  <a:schemeClr val="dk1"/>
                </a:solidFill>
                <a:latin typeface="Open Sans"/>
                <a:ea typeface="Open Sans"/>
                <a:cs typeface="Open Sans"/>
                <a:sym typeface="Open Sans"/>
              </a:rPr>
              <a:t>aspirational stretch goal </a:t>
            </a:r>
            <a:r>
              <a:rPr lang="en-US" sz="2800">
                <a:solidFill>
                  <a:schemeClr val="dk1"/>
                </a:solidFill>
                <a:latin typeface="Open Sans"/>
                <a:ea typeface="Open Sans"/>
                <a:cs typeface="Open Sans"/>
                <a:sym typeface="Open Sans"/>
              </a:rPr>
              <a:t>as foundation for future direction.</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Defines </a:t>
            </a:r>
            <a:r>
              <a:rPr b="1" lang="en-US" sz="2800">
                <a:solidFill>
                  <a:schemeClr val="dk1"/>
                </a:solidFill>
                <a:latin typeface="Open Sans"/>
                <a:ea typeface="Open Sans"/>
                <a:cs typeface="Open Sans"/>
                <a:sym typeface="Open Sans"/>
              </a:rPr>
              <a:t>priorities</a:t>
            </a:r>
            <a:r>
              <a:rPr lang="en-US" sz="2800">
                <a:solidFill>
                  <a:schemeClr val="dk1"/>
                </a:solidFill>
                <a:latin typeface="Open Sans"/>
                <a:ea typeface="Open Sans"/>
                <a:cs typeface="Open Sans"/>
                <a:sym typeface="Open Sans"/>
              </a:rPr>
              <a:t> for Family resources, facilities and funds.</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Allows leadership to </a:t>
            </a:r>
            <a:r>
              <a:rPr b="1" lang="en-US" sz="2800">
                <a:solidFill>
                  <a:schemeClr val="dk1"/>
                </a:solidFill>
                <a:latin typeface="Open Sans"/>
                <a:ea typeface="Open Sans"/>
                <a:cs typeface="Open Sans"/>
                <a:sym typeface="Open Sans"/>
              </a:rPr>
              <a:t>delegate</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responsibility </a:t>
            </a:r>
            <a:r>
              <a:rPr lang="en-US" sz="2800">
                <a:solidFill>
                  <a:schemeClr val="dk1"/>
                </a:solidFill>
                <a:latin typeface="Open Sans"/>
                <a:ea typeface="Open Sans"/>
                <a:cs typeface="Open Sans"/>
                <a:sym typeface="Open Sans"/>
              </a:rPr>
              <a:t>to others who refer to vision for guidance.</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b="1" lang="en-US" sz="2800">
                <a:solidFill>
                  <a:schemeClr val="dk1"/>
                </a:solidFill>
                <a:latin typeface="Open Sans"/>
                <a:ea typeface="Open Sans"/>
                <a:cs typeface="Open Sans"/>
                <a:sym typeface="Open Sans"/>
              </a:rPr>
              <a:t>P</a:t>
            </a:r>
            <a:r>
              <a:rPr b="1" lang="en-US" sz="2800">
                <a:solidFill>
                  <a:schemeClr val="dk1"/>
                </a:solidFill>
                <a:latin typeface="Open Sans"/>
                <a:ea typeface="Open Sans"/>
                <a:cs typeface="Open Sans"/>
                <a:sym typeface="Open Sans"/>
              </a:rPr>
              <a:t>ulls people forward</a:t>
            </a:r>
            <a:r>
              <a:rPr lang="en-US" sz="2800">
                <a:solidFill>
                  <a:schemeClr val="dk1"/>
                </a:solidFill>
                <a:latin typeface="Open Sans"/>
                <a:ea typeface="Open Sans"/>
                <a:cs typeface="Open Sans"/>
                <a:sym typeface="Open Sans"/>
              </a:rPr>
              <a:t>, away from clinging to the past.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97" name="Google Shape;197;p13"/>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98" name="Google Shape;198;p13"/>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99" name="Google Shape;199;p13"/>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00" name="Google Shape;200;p13"/>
          <p:cNvSpPr txBox="1"/>
          <p:nvPr/>
        </p:nvSpPr>
        <p:spPr>
          <a:xfrm>
            <a:off x="556221" y="1369519"/>
            <a:ext cx="10591240" cy="5280436"/>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Examples of vision statements</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St. Beacon Parish will be a community of committed disciples, proclaiming and sharing the love of God. </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To bring ourselves and others to the salvation offered by Jesus Christ.</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St. Beacon Roman Catholic church will pursue the God-given mission of sharing the Gospel throughout our community and beyond.</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207" name="Google Shape;207;p14"/>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08" name="Google Shape;208;p14"/>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09" name="Google Shape;209;p14"/>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10" name="Google Shape;210;p14"/>
          <p:cNvSpPr txBox="1"/>
          <p:nvPr/>
        </p:nvSpPr>
        <p:spPr>
          <a:xfrm>
            <a:off x="556221" y="1369519"/>
            <a:ext cx="10591240" cy="5060157"/>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How is vision different from mission?</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Open Sans"/>
                <a:ea typeface="Open Sans"/>
                <a:cs typeface="Open Sans"/>
                <a:sym typeface="Open Sans"/>
              </a:rPr>
              <a:t>Many people use vision and mission interchangeably, but for Beacons of Light and the Archdiocese of Cincinnati:</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Open Sans"/>
                <a:ea typeface="Open Sans"/>
                <a:cs typeface="Open Sans"/>
                <a:sym typeface="Open Sans"/>
              </a:rPr>
              <a:t>Vision is concise, aspiration</a:t>
            </a:r>
            <a:r>
              <a:rPr lang="en-US" sz="2800">
                <a:solidFill>
                  <a:schemeClr val="dk1"/>
                </a:solidFill>
                <a:latin typeface="Open Sans"/>
                <a:ea typeface="Open Sans"/>
                <a:cs typeface="Open Sans"/>
                <a:sym typeface="Open Sans"/>
              </a:rPr>
              <a:t>al</a:t>
            </a:r>
            <a:r>
              <a:rPr b="0" i="0" lang="en-US" sz="2800" u="none" cap="none" strike="noStrike">
                <a:solidFill>
                  <a:schemeClr val="dk1"/>
                </a:solidFill>
                <a:latin typeface="Open Sans"/>
                <a:ea typeface="Open Sans"/>
                <a:cs typeface="Open Sans"/>
                <a:sym typeface="Open Sans"/>
              </a:rPr>
              <a:t> and future</a:t>
            </a:r>
            <a:r>
              <a:rPr lang="en-US" sz="2800">
                <a:solidFill>
                  <a:schemeClr val="dk1"/>
                </a:solidFill>
                <a:latin typeface="Open Sans"/>
                <a:ea typeface="Open Sans"/>
                <a:cs typeface="Open Sans"/>
                <a:sym typeface="Open Sans"/>
              </a:rPr>
              <a:t>-f</a:t>
            </a:r>
            <a:r>
              <a:rPr b="0" i="0" lang="en-US" sz="2800" u="none" cap="none" strike="noStrike">
                <a:solidFill>
                  <a:schemeClr val="dk1"/>
                </a:solidFill>
                <a:latin typeface="Open Sans"/>
                <a:ea typeface="Open Sans"/>
                <a:cs typeface="Open Sans"/>
                <a:sym typeface="Open Sans"/>
              </a:rPr>
              <a:t>ocused.</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Open Sans"/>
              <a:ea typeface="Open Sans"/>
              <a:cs typeface="Open Sans"/>
              <a:sym typeface="Open Sans"/>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Open Sans"/>
                <a:ea typeface="Open Sans"/>
                <a:cs typeface="Open Sans"/>
                <a:sym typeface="Open Sans"/>
              </a:rPr>
              <a:t>Mission is current and descriptive</a:t>
            </a:r>
            <a:r>
              <a:rPr lang="en-US" sz="2800">
                <a:solidFill>
                  <a:schemeClr val="dk1"/>
                </a:solidFill>
                <a:latin typeface="Open Sans"/>
                <a:ea typeface="Open Sans"/>
                <a:cs typeface="Open Sans"/>
                <a:sym typeface="Open Sans"/>
              </a:rPr>
              <a:t> — </a:t>
            </a:r>
            <a:r>
              <a:rPr b="0" i="0" lang="en-US" sz="2800" u="none" cap="none" strike="noStrike">
                <a:solidFill>
                  <a:schemeClr val="dk1"/>
                </a:solidFill>
                <a:latin typeface="Open Sans"/>
                <a:ea typeface="Open Sans"/>
                <a:cs typeface="Open Sans"/>
                <a:sym typeface="Open Sans"/>
              </a:rPr>
              <a:t>what we are doing to achieve the </a:t>
            </a:r>
            <a:r>
              <a:rPr lang="en-US" sz="2800">
                <a:solidFill>
                  <a:schemeClr val="dk1"/>
                </a:solidFill>
                <a:latin typeface="Open Sans"/>
                <a:ea typeface="Open Sans"/>
                <a:cs typeface="Open Sans"/>
                <a:sym typeface="Open Sans"/>
              </a:rPr>
              <a:t>v</a:t>
            </a:r>
            <a:r>
              <a:rPr b="0" i="0" lang="en-US" sz="2800" u="none" cap="none" strike="noStrike">
                <a:solidFill>
                  <a:schemeClr val="dk1"/>
                </a:solidFill>
                <a:latin typeface="Open Sans"/>
                <a:ea typeface="Open Sans"/>
                <a:cs typeface="Open Sans"/>
                <a:sym typeface="Open Sans"/>
              </a:rPr>
              <a:t>ision.  </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Importance of Vision</a:t>
            </a:r>
            <a:endParaRPr sz="3200">
              <a:solidFill>
                <a:srgbClr val="4E4E63"/>
              </a:solidFill>
              <a:latin typeface="EB Garamond"/>
              <a:ea typeface="EB Garamond"/>
              <a:cs typeface="EB Garamond"/>
              <a:sym typeface="EB Garamond"/>
            </a:endParaRPr>
          </a:p>
        </p:txBody>
      </p:sp>
      <p:sp>
        <p:nvSpPr>
          <p:cNvPr id="217" name="Google Shape;217;p15"/>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18" name="Google Shape;218;p15"/>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19" name="Google Shape;219;p15"/>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20" name="Google Shape;220;p15"/>
          <p:cNvSpPr txBox="1"/>
          <p:nvPr/>
        </p:nvSpPr>
        <p:spPr>
          <a:xfrm>
            <a:off x="556221" y="1369519"/>
            <a:ext cx="10591240" cy="5060157"/>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Discussion Questions</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Open Sans"/>
                <a:ea typeface="Open Sans"/>
                <a:cs typeface="Open Sans"/>
                <a:sym typeface="Open Sans"/>
              </a:rPr>
              <a:t>How has vision been helpful to you in the past?</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Open Sans"/>
              <a:ea typeface="Open Sans"/>
              <a:cs typeface="Open Sans"/>
              <a:sym typeface="Open Sans"/>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Open Sans"/>
                <a:ea typeface="Open Sans"/>
                <a:cs typeface="Open Sans"/>
                <a:sym typeface="Open Sans"/>
              </a:rPr>
              <a:t>Where has a lack of vision not been helpful?</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Open Sans"/>
              <a:ea typeface="Open Sans"/>
              <a:cs typeface="Open Sans"/>
              <a:sym typeface="Open Sans"/>
            </a:endParaRPr>
          </a:p>
          <a:p>
            <a:pPr indent="-514350" lvl="0" marL="514350" marR="0" rtl="0" algn="l">
              <a:spcBef>
                <a:spcPts val="0"/>
              </a:spcBef>
              <a:spcAft>
                <a:spcPts val="0"/>
              </a:spcAft>
              <a:buClr>
                <a:schemeClr val="dk1"/>
              </a:buClr>
              <a:buSzPts val="2800"/>
              <a:buFont typeface="Calibri"/>
              <a:buAutoNum type="arabicPeriod"/>
            </a:pPr>
            <a:r>
              <a:rPr lang="en-US" sz="2800">
                <a:solidFill>
                  <a:schemeClr val="dk1"/>
                </a:solidFill>
                <a:latin typeface="Open Sans"/>
                <a:ea typeface="Open Sans"/>
                <a:cs typeface="Open Sans"/>
                <a:sym typeface="Open Sans"/>
              </a:rPr>
              <a:t>How will a vision statement help us as a Family of Parishes?</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Exercise </a:t>
            </a:r>
            <a:endParaRPr sz="3200">
              <a:solidFill>
                <a:srgbClr val="4E4E63"/>
              </a:solidFill>
              <a:latin typeface="EB Garamond"/>
              <a:ea typeface="EB Garamond"/>
              <a:cs typeface="EB Garamond"/>
              <a:sym typeface="EB Garamond"/>
            </a:endParaRPr>
          </a:p>
        </p:txBody>
      </p:sp>
      <p:sp>
        <p:nvSpPr>
          <p:cNvPr id="227" name="Google Shape;227;p16"/>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28" name="Google Shape;228;p16"/>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29" name="Google Shape;229;p16"/>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30" name="Google Shape;230;p16"/>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Our Recommended Vision Statement</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i="1"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sp>
        <p:nvSpPr>
          <p:cNvPr id="231" name="Google Shape;231;p16"/>
          <p:cNvSpPr txBox="1"/>
          <p:nvPr/>
        </p:nvSpPr>
        <p:spPr>
          <a:xfrm>
            <a:off x="639094" y="1795958"/>
            <a:ext cx="10703575" cy="73866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vision statement </a:t>
            </a:r>
            <a:endParaRPr/>
          </a:p>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Importance of Vision</a:t>
            </a:r>
            <a:endParaRPr sz="3200">
              <a:solidFill>
                <a:srgbClr val="4E4E63"/>
              </a:solidFill>
              <a:latin typeface="EB Garamond"/>
              <a:ea typeface="EB Garamond"/>
              <a:cs typeface="EB Garamond"/>
              <a:sym typeface="EB Garamond"/>
            </a:endParaRPr>
          </a:p>
        </p:txBody>
      </p:sp>
      <p:sp>
        <p:nvSpPr>
          <p:cNvPr id="238" name="Google Shape;238;p17"/>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39" name="Google Shape;239;p17"/>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40" name="Google Shape;240;p17"/>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41" name="Google Shape;241;p17"/>
          <p:cNvSpPr txBox="1"/>
          <p:nvPr/>
        </p:nvSpPr>
        <p:spPr>
          <a:xfrm>
            <a:off x="595854" y="2209672"/>
            <a:ext cx="10591240" cy="4187218"/>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Discussion Questions</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501015" lvl="0" marL="514350" marR="0" rtl="0" algn="l">
              <a:spcBef>
                <a:spcPts val="0"/>
              </a:spcBef>
              <a:spcAft>
                <a:spcPts val="0"/>
              </a:spcAft>
              <a:buClr>
                <a:schemeClr val="dk1"/>
              </a:buClr>
              <a:buSzPct val="100000"/>
              <a:buFont typeface="Calibri"/>
              <a:buAutoNum type="arabicPeriod"/>
            </a:pPr>
            <a:r>
              <a:rPr lang="en-US" sz="2800">
                <a:solidFill>
                  <a:schemeClr val="dk1"/>
                </a:solidFill>
                <a:latin typeface="Open Sans"/>
                <a:ea typeface="Open Sans"/>
                <a:cs typeface="Open Sans"/>
                <a:sym typeface="Open Sans"/>
              </a:rPr>
              <a:t>How will this vision statement help us as a Family of Parishes?</a:t>
            </a:r>
            <a:endParaRPr/>
          </a:p>
          <a:p>
            <a:pPr indent="-336550" lvl="0" marL="514350" marR="0" rtl="0" algn="l">
              <a:spcBef>
                <a:spcPts val="0"/>
              </a:spcBef>
              <a:spcAft>
                <a:spcPts val="0"/>
              </a:spcAft>
              <a:buClr>
                <a:schemeClr val="dk1"/>
              </a:buClr>
              <a:buSzPct val="100000"/>
              <a:buFont typeface="Calibri"/>
              <a:buNone/>
            </a:pPr>
            <a:r>
              <a:t/>
            </a:r>
            <a:endParaRPr sz="2800">
              <a:solidFill>
                <a:schemeClr val="dk1"/>
              </a:solidFill>
              <a:latin typeface="Open Sans"/>
              <a:ea typeface="Open Sans"/>
              <a:cs typeface="Open Sans"/>
              <a:sym typeface="Open Sans"/>
            </a:endParaRPr>
          </a:p>
          <a:p>
            <a:pPr indent="-501015" lvl="0" marL="514350" marR="0" rtl="0" algn="l">
              <a:spcBef>
                <a:spcPts val="0"/>
              </a:spcBef>
              <a:spcAft>
                <a:spcPts val="0"/>
              </a:spcAft>
              <a:buClr>
                <a:schemeClr val="dk1"/>
              </a:buClr>
              <a:buSzPct val="100000"/>
              <a:buFont typeface="Calibri"/>
              <a:buAutoNum type="arabicPeriod"/>
            </a:pPr>
            <a:r>
              <a:rPr lang="en-US" sz="2800">
                <a:solidFill>
                  <a:schemeClr val="dk1"/>
                </a:solidFill>
                <a:latin typeface="Open Sans"/>
                <a:ea typeface="Open Sans"/>
                <a:cs typeface="Open Sans"/>
                <a:sym typeface="Open Sans"/>
              </a:rPr>
              <a:t>What is my part in achieving this vision for our Family of Parishes?</a:t>
            </a:r>
            <a:endParaRPr/>
          </a:p>
          <a:p>
            <a:pPr indent="-336550" lvl="0" marL="514350" marR="0" rtl="0" algn="l">
              <a:spcBef>
                <a:spcPts val="0"/>
              </a:spcBef>
              <a:spcAft>
                <a:spcPts val="0"/>
              </a:spcAft>
              <a:buClr>
                <a:schemeClr val="dk1"/>
              </a:buClr>
              <a:buSzPct val="100000"/>
              <a:buFont typeface="Calibri"/>
              <a:buNone/>
            </a:pPr>
            <a:r>
              <a:t/>
            </a:r>
            <a:endParaRPr sz="2800">
              <a:solidFill>
                <a:schemeClr val="dk1"/>
              </a:solidFill>
              <a:latin typeface="Open Sans"/>
              <a:ea typeface="Open Sans"/>
              <a:cs typeface="Open Sans"/>
              <a:sym typeface="Open Sans"/>
            </a:endParaRPr>
          </a:p>
          <a:p>
            <a:pPr indent="-501015" lvl="0" marL="514350" marR="0" rtl="0" algn="l">
              <a:spcBef>
                <a:spcPts val="0"/>
              </a:spcBef>
              <a:spcAft>
                <a:spcPts val="0"/>
              </a:spcAft>
              <a:buClr>
                <a:schemeClr val="dk1"/>
              </a:buClr>
              <a:buSzPct val="100000"/>
              <a:buFont typeface="Calibri"/>
              <a:buAutoNum type="arabicPeriod"/>
            </a:pPr>
            <a:r>
              <a:rPr lang="en-US" sz="2800">
                <a:solidFill>
                  <a:schemeClr val="dk1"/>
                </a:solidFill>
                <a:latin typeface="Open Sans"/>
                <a:ea typeface="Open Sans"/>
                <a:cs typeface="Open Sans"/>
                <a:sym typeface="Open Sans"/>
              </a:rPr>
              <a:t>Any concerns or questions?</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242" name="Google Shape;242;p17"/>
          <p:cNvSpPr txBox="1"/>
          <p:nvPr/>
        </p:nvSpPr>
        <p:spPr>
          <a:xfrm>
            <a:off x="595854" y="1206837"/>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ENTER VISION STATEMENT HERE</a:t>
            </a:r>
            <a:endParaRPr sz="28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49" name="Google Shape;249;p18"/>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50" name="Google Shape;250;p18"/>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251" name="Google Shape;251;p18"/>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Open Sans"/>
                <a:ea typeface="Open Sans"/>
                <a:cs typeface="Open Sans"/>
                <a:sym typeface="Open Sans"/>
              </a:rPr>
              <a:t>Next Steps </a:t>
            </a:r>
            <a:endParaRPr b="1" sz="2800">
              <a:solidFill>
                <a:schemeClr val="dk1"/>
              </a:solidFill>
              <a:latin typeface="Open Sans"/>
              <a:ea typeface="Open Sans"/>
              <a:cs typeface="Open Sans"/>
              <a:sym typeface="Open Sans"/>
            </a:endParaRPr>
          </a:p>
          <a:p>
            <a:pPr indent="-279400" lvl="0" marL="457200" marR="0" rtl="0" algn="ctr">
              <a:spcBef>
                <a:spcPts val="0"/>
              </a:spcBef>
              <a:spcAft>
                <a:spcPts val="0"/>
              </a:spcAft>
              <a:buClr>
                <a:schemeClr val="dk1"/>
              </a:buClr>
              <a:buSzPts val="2800"/>
              <a:buFont typeface="Arial"/>
              <a:buNone/>
            </a:pPr>
            <a:r>
              <a:t/>
            </a:r>
            <a:endParaRPr sz="2800">
              <a:solidFill>
                <a:schemeClr val="dk1"/>
              </a:solidFill>
              <a:latin typeface="Open Sans"/>
              <a:ea typeface="Open Sans"/>
              <a:cs typeface="Open Sans"/>
              <a:sym typeface="Open Sans"/>
            </a:endParaRPr>
          </a:p>
        </p:txBody>
      </p:sp>
      <p:pic>
        <p:nvPicPr>
          <p:cNvPr descr="Logo, icon&#10;&#10;Description automatically generated" id="252" name="Google Shape;252;p18"/>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nvSpPr>
        <p:spPr>
          <a:xfrm>
            <a:off x="3473372" y="496394"/>
            <a:ext cx="52559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4E4E63"/>
                </a:solidFill>
                <a:latin typeface="EB Garamond"/>
                <a:ea typeface="EB Garamond"/>
                <a:cs typeface="EB Garamond"/>
                <a:sym typeface="EB Garamond"/>
              </a:rPr>
              <a:t>Family Visioning Process </a:t>
            </a:r>
            <a:endParaRPr sz="3200">
              <a:solidFill>
                <a:srgbClr val="4E4E63"/>
              </a:solidFill>
              <a:latin typeface="EB Garamond"/>
              <a:ea typeface="EB Garamond"/>
              <a:cs typeface="EB Garamond"/>
              <a:sym typeface="EB Garamond"/>
            </a:endParaRPr>
          </a:p>
        </p:txBody>
      </p:sp>
      <p:sp>
        <p:nvSpPr>
          <p:cNvPr id="259" name="Google Shape;259;p19"/>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260" name="Google Shape;260;p19"/>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261" name="Google Shape;261;p19"/>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grpSp>
        <p:nvGrpSpPr>
          <p:cNvPr id="262" name="Google Shape;262;p19"/>
          <p:cNvGrpSpPr/>
          <p:nvPr/>
        </p:nvGrpSpPr>
        <p:grpSpPr>
          <a:xfrm>
            <a:off x="9923758" y="2728511"/>
            <a:ext cx="1921383" cy="1369116"/>
            <a:chOff x="9923758" y="3442886"/>
            <a:chExt cx="1921383" cy="1369116"/>
          </a:xfrm>
        </p:grpSpPr>
        <p:pic>
          <p:nvPicPr>
            <p:cNvPr id="263" name="Google Shape;263;p19"/>
            <p:cNvPicPr preferRelativeResize="0"/>
            <p:nvPr/>
          </p:nvPicPr>
          <p:blipFill rotWithShape="1">
            <a:blip r:embed="rId3">
              <a:alphaModFix/>
            </a:blip>
            <a:srcRect b="46063" l="0" r="0" t="16364"/>
            <a:stretch/>
          </p:blipFill>
          <p:spPr>
            <a:xfrm>
              <a:off x="9923758" y="3442886"/>
              <a:ext cx="1921383" cy="823387"/>
            </a:xfrm>
            <a:prstGeom prst="rect">
              <a:avLst/>
            </a:prstGeom>
            <a:noFill/>
            <a:ln>
              <a:noFill/>
            </a:ln>
          </p:spPr>
        </p:pic>
        <p:sp>
          <p:nvSpPr>
            <p:cNvPr id="264" name="Google Shape;264;p19"/>
            <p:cNvSpPr/>
            <p:nvPr/>
          </p:nvSpPr>
          <p:spPr>
            <a:xfrm>
              <a:off x="10059784" y="4138741"/>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VISION COMMUNICATION</a:t>
              </a:r>
              <a:endParaRPr/>
            </a:p>
          </p:txBody>
        </p:sp>
      </p:grpSp>
      <p:grpSp>
        <p:nvGrpSpPr>
          <p:cNvPr id="265" name="Google Shape;265;p19"/>
          <p:cNvGrpSpPr/>
          <p:nvPr/>
        </p:nvGrpSpPr>
        <p:grpSpPr>
          <a:xfrm>
            <a:off x="94938" y="2380420"/>
            <a:ext cx="2001600" cy="1801520"/>
            <a:chOff x="94938" y="2380420"/>
            <a:chExt cx="2001600" cy="1801520"/>
          </a:xfrm>
        </p:grpSpPr>
        <p:sp>
          <p:nvSpPr>
            <p:cNvPr id="266" name="Google Shape;266;p19"/>
            <p:cNvSpPr/>
            <p:nvPr/>
          </p:nvSpPr>
          <p:spPr>
            <a:xfrm>
              <a:off x="211708" y="3508679"/>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 DAY</a:t>
              </a:r>
              <a:endParaRPr/>
            </a:p>
          </p:txBody>
        </p:sp>
        <p:pic>
          <p:nvPicPr>
            <p:cNvPr descr="A picture containing logo&#10;&#10;Description automatically generated" id="267" name="Google Shape;267;p19"/>
            <p:cNvPicPr preferRelativeResize="0"/>
            <p:nvPr/>
          </p:nvPicPr>
          <p:blipFill rotWithShape="1">
            <a:blip r:embed="rId4">
              <a:alphaModFix/>
            </a:blip>
            <a:srcRect b="44684" l="0" r="0" t="0"/>
            <a:stretch/>
          </p:blipFill>
          <p:spPr>
            <a:xfrm>
              <a:off x="94938" y="2380420"/>
              <a:ext cx="2001600" cy="1261798"/>
            </a:xfrm>
            <a:prstGeom prst="rect">
              <a:avLst/>
            </a:prstGeom>
            <a:noFill/>
            <a:ln>
              <a:noFill/>
            </a:ln>
          </p:spPr>
        </p:pic>
      </p:grpSp>
      <p:sp>
        <p:nvSpPr>
          <p:cNvPr id="268" name="Google Shape;268;p19"/>
          <p:cNvSpPr/>
          <p:nvPr/>
        </p:nvSpPr>
        <p:spPr>
          <a:xfrm>
            <a:off x="987726" y="5114303"/>
            <a:ext cx="9699368" cy="95229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000">
                <a:solidFill>
                  <a:schemeClr val="dk1"/>
                </a:solidFill>
                <a:latin typeface="Open Sans"/>
                <a:ea typeface="Open Sans"/>
                <a:cs typeface="Open Sans"/>
                <a:sym typeface="Open Sans"/>
              </a:rPr>
              <a:t>This vision statement is not yet final nor public!</a:t>
            </a:r>
            <a:endParaRPr/>
          </a:p>
          <a:p>
            <a:pPr indent="0" lvl="0" marL="0" marR="0" rtl="0" algn="ctr">
              <a:spcBef>
                <a:spcPts val="0"/>
              </a:spcBef>
              <a:spcAft>
                <a:spcPts val="0"/>
              </a:spcAft>
              <a:buNone/>
            </a:pPr>
            <a:r>
              <a:rPr i="1" lang="en-US" sz="2000">
                <a:solidFill>
                  <a:schemeClr val="dk1"/>
                </a:solidFill>
                <a:latin typeface="Open Sans"/>
                <a:ea typeface="Open Sans"/>
                <a:cs typeface="Open Sans"/>
                <a:sym typeface="Open Sans"/>
              </a:rPr>
              <a:t>The remaining steps of the Family Visioning Process will test out and confirm.</a:t>
            </a:r>
            <a:endParaRPr/>
          </a:p>
        </p:txBody>
      </p:sp>
      <p:grpSp>
        <p:nvGrpSpPr>
          <p:cNvPr id="269" name="Google Shape;269;p19"/>
          <p:cNvGrpSpPr/>
          <p:nvPr/>
        </p:nvGrpSpPr>
        <p:grpSpPr>
          <a:xfrm>
            <a:off x="2311403" y="2087706"/>
            <a:ext cx="7509768" cy="2600857"/>
            <a:chOff x="2311403" y="2087706"/>
            <a:chExt cx="7509768" cy="2600857"/>
          </a:xfrm>
        </p:grpSpPr>
        <p:sp>
          <p:nvSpPr>
            <p:cNvPr id="270" name="Google Shape;270;p19"/>
            <p:cNvSpPr/>
            <p:nvPr/>
          </p:nvSpPr>
          <p:spPr>
            <a:xfrm>
              <a:off x="2312390" y="2087706"/>
              <a:ext cx="7508781" cy="2438399"/>
            </a:xfrm>
            <a:prstGeom prst="rightArrow">
              <a:avLst>
                <a:gd fmla="val 71094" name="adj1"/>
                <a:gd fmla="val 46484" name="adj2"/>
              </a:avLst>
            </a:prstGeom>
            <a:solidFill>
              <a:srgbClr val="BF8D2C"/>
            </a:solidFill>
            <a:ln cap="flat" cmpd="sng" w="12700">
              <a:solidFill>
                <a:srgbClr val="BF8D2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1" name="Google Shape;271;p19"/>
            <p:cNvGrpSpPr/>
            <p:nvPr/>
          </p:nvGrpSpPr>
          <p:grpSpPr>
            <a:xfrm>
              <a:off x="2311403" y="2684753"/>
              <a:ext cx="1319816" cy="1339009"/>
              <a:chOff x="674090" y="3173993"/>
              <a:chExt cx="1319816" cy="1339009"/>
            </a:xfrm>
          </p:grpSpPr>
          <p:sp>
            <p:nvSpPr>
              <p:cNvPr id="272" name="Google Shape;272;p19"/>
              <p:cNvSpPr/>
              <p:nvPr/>
            </p:nvSpPr>
            <p:spPr>
              <a:xfrm>
                <a:off x="674090" y="4097882"/>
                <a:ext cx="1319816" cy="41512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PREPARATION</a:t>
                </a:r>
                <a:endParaRPr/>
              </a:p>
            </p:txBody>
          </p:sp>
          <p:pic>
            <p:nvPicPr>
              <p:cNvPr descr="Blueprint outline" id="273" name="Google Shape;273;p19"/>
              <p:cNvPicPr preferRelativeResize="0"/>
              <p:nvPr/>
            </p:nvPicPr>
            <p:blipFill rotWithShape="1">
              <a:blip r:embed="rId5">
                <a:alphaModFix/>
              </a:blip>
              <a:srcRect b="0" l="0" r="0" t="0"/>
              <a:stretch/>
            </p:blipFill>
            <p:spPr>
              <a:xfrm>
                <a:off x="905956" y="3173993"/>
                <a:ext cx="914400" cy="914400"/>
              </a:xfrm>
              <a:prstGeom prst="rect">
                <a:avLst/>
              </a:prstGeom>
              <a:noFill/>
              <a:ln>
                <a:noFill/>
              </a:ln>
            </p:spPr>
          </p:pic>
        </p:grpSp>
        <p:sp>
          <p:nvSpPr>
            <p:cNvPr id="274" name="Google Shape;274;p19"/>
            <p:cNvSpPr/>
            <p:nvPr/>
          </p:nvSpPr>
          <p:spPr>
            <a:xfrm>
              <a:off x="4856667" y="4015302"/>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FAMILY VISIONING</a:t>
              </a:r>
              <a:endParaRPr/>
            </a:p>
          </p:txBody>
        </p:sp>
        <p:grpSp>
          <p:nvGrpSpPr>
            <p:cNvPr id="275" name="Google Shape;275;p19"/>
            <p:cNvGrpSpPr/>
            <p:nvPr/>
          </p:nvGrpSpPr>
          <p:grpSpPr>
            <a:xfrm>
              <a:off x="3642989" y="2688526"/>
              <a:ext cx="1319816" cy="1331462"/>
              <a:chOff x="2221887" y="3541167"/>
              <a:chExt cx="1319816" cy="1331462"/>
            </a:xfrm>
          </p:grpSpPr>
          <p:grpSp>
            <p:nvGrpSpPr>
              <p:cNvPr id="276" name="Google Shape;276;p19"/>
              <p:cNvGrpSpPr/>
              <p:nvPr/>
            </p:nvGrpSpPr>
            <p:grpSpPr>
              <a:xfrm>
                <a:off x="2221887" y="3541167"/>
                <a:ext cx="1319816" cy="1331462"/>
                <a:chOff x="2574312" y="3219406"/>
                <a:chExt cx="1319816" cy="1331462"/>
              </a:xfrm>
            </p:grpSpPr>
            <p:sp>
              <p:nvSpPr>
                <p:cNvPr id="277" name="Google Shape;277;p19"/>
                <p:cNvSpPr/>
                <p:nvPr/>
              </p:nvSpPr>
              <p:spPr>
                <a:xfrm>
                  <a:off x="2574312" y="4060016"/>
                  <a:ext cx="1319816" cy="490852"/>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FLT DRAFTING</a:t>
                  </a:r>
                  <a:endParaRPr/>
                </a:p>
              </p:txBody>
            </p:sp>
            <p:grpSp>
              <p:nvGrpSpPr>
                <p:cNvPr id="278" name="Google Shape;278;p19"/>
                <p:cNvGrpSpPr/>
                <p:nvPr/>
              </p:nvGrpSpPr>
              <p:grpSpPr>
                <a:xfrm>
                  <a:off x="2780404" y="3219406"/>
                  <a:ext cx="936793" cy="313165"/>
                  <a:chOff x="2812535" y="2459964"/>
                  <a:chExt cx="936793" cy="313165"/>
                </a:xfrm>
              </p:grpSpPr>
              <p:pic>
                <p:nvPicPr>
                  <p:cNvPr descr="Lights On with solid fill" id="279" name="Google Shape;279;p19"/>
                  <p:cNvPicPr preferRelativeResize="0"/>
                  <p:nvPr/>
                </p:nvPicPr>
                <p:blipFill rotWithShape="1">
                  <a:blip r:embed="rId6">
                    <a:alphaModFix/>
                  </a:blip>
                  <a:srcRect b="0" l="0" r="0" t="0"/>
                  <a:stretch/>
                </p:blipFill>
                <p:spPr>
                  <a:xfrm>
                    <a:off x="2812535" y="2459964"/>
                    <a:ext cx="313165" cy="313165"/>
                  </a:xfrm>
                  <a:prstGeom prst="rect">
                    <a:avLst/>
                  </a:prstGeom>
                  <a:noFill/>
                  <a:ln>
                    <a:noFill/>
                  </a:ln>
                </p:spPr>
              </p:pic>
              <p:pic>
                <p:nvPicPr>
                  <p:cNvPr descr="Lights On with solid fill" id="280" name="Google Shape;280;p19"/>
                  <p:cNvPicPr preferRelativeResize="0"/>
                  <p:nvPr/>
                </p:nvPicPr>
                <p:blipFill rotWithShape="1">
                  <a:blip r:embed="rId6">
                    <a:alphaModFix/>
                  </a:blip>
                  <a:srcRect b="0" l="0" r="0" t="0"/>
                  <a:stretch/>
                </p:blipFill>
                <p:spPr>
                  <a:xfrm>
                    <a:off x="3020411" y="2459964"/>
                    <a:ext cx="313165" cy="313165"/>
                  </a:xfrm>
                  <a:prstGeom prst="rect">
                    <a:avLst/>
                  </a:prstGeom>
                  <a:noFill/>
                  <a:ln>
                    <a:noFill/>
                  </a:ln>
                </p:spPr>
              </p:pic>
              <p:pic>
                <p:nvPicPr>
                  <p:cNvPr descr="Lights On with solid fill" id="281" name="Google Shape;281;p19"/>
                  <p:cNvPicPr preferRelativeResize="0"/>
                  <p:nvPr/>
                </p:nvPicPr>
                <p:blipFill rotWithShape="1">
                  <a:blip r:embed="rId6">
                    <a:alphaModFix/>
                  </a:blip>
                  <a:srcRect b="0" l="0" r="0" t="0"/>
                  <a:stretch/>
                </p:blipFill>
                <p:spPr>
                  <a:xfrm>
                    <a:off x="3228287" y="2459964"/>
                    <a:ext cx="313165" cy="313165"/>
                  </a:xfrm>
                  <a:prstGeom prst="rect">
                    <a:avLst/>
                  </a:prstGeom>
                  <a:noFill/>
                  <a:ln>
                    <a:noFill/>
                  </a:ln>
                </p:spPr>
              </p:pic>
              <p:pic>
                <p:nvPicPr>
                  <p:cNvPr descr="Lights On with solid fill" id="282" name="Google Shape;282;p19"/>
                  <p:cNvPicPr preferRelativeResize="0"/>
                  <p:nvPr/>
                </p:nvPicPr>
                <p:blipFill rotWithShape="1">
                  <a:blip r:embed="rId6">
                    <a:alphaModFix/>
                  </a:blip>
                  <a:srcRect b="0" l="0" r="0" t="0"/>
                  <a:stretch/>
                </p:blipFill>
                <p:spPr>
                  <a:xfrm>
                    <a:off x="3436163" y="2459964"/>
                    <a:ext cx="313165" cy="313165"/>
                  </a:xfrm>
                  <a:prstGeom prst="rect">
                    <a:avLst/>
                  </a:prstGeom>
                  <a:noFill/>
                  <a:ln>
                    <a:noFill/>
                  </a:ln>
                </p:spPr>
              </p:pic>
            </p:grpSp>
          </p:grpSp>
          <p:pic>
            <p:nvPicPr>
              <p:cNvPr descr="Group outline" id="283" name="Google Shape;283;p19"/>
              <p:cNvPicPr preferRelativeResize="0"/>
              <p:nvPr/>
            </p:nvPicPr>
            <p:blipFill rotWithShape="1">
              <a:blip r:embed="rId7">
                <a:alphaModFix/>
              </a:blip>
              <a:srcRect b="0" l="0" r="0" t="0"/>
              <a:stretch/>
            </p:blipFill>
            <p:spPr>
              <a:xfrm>
                <a:off x="2453074" y="3672408"/>
                <a:ext cx="914400" cy="914400"/>
              </a:xfrm>
              <a:prstGeom prst="rect">
                <a:avLst/>
              </a:prstGeom>
              <a:noFill/>
              <a:ln>
                <a:noFill/>
              </a:ln>
            </p:spPr>
          </p:pic>
        </p:grpSp>
        <p:grpSp>
          <p:nvGrpSpPr>
            <p:cNvPr id="284" name="Google Shape;284;p19"/>
            <p:cNvGrpSpPr/>
            <p:nvPr/>
          </p:nvGrpSpPr>
          <p:grpSpPr>
            <a:xfrm>
              <a:off x="4974575" y="2647135"/>
              <a:ext cx="1319816" cy="1414244"/>
              <a:chOff x="7942430" y="3173993"/>
              <a:chExt cx="1319816" cy="1414244"/>
            </a:xfrm>
          </p:grpSpPr>
          <p:sp>
            <p:nvSpPr>
              <p:cNvPr id="285" name="Google Shape;285;p19"/>
              <p:cNvSpPr/>
              <p:nvPr/>
            </p:nvSpPr>
            <p:spPr>
              <a:xfrm>
                <a:off x="7942430" y="402264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FPC CONFIRMATION</a:t>
                </a:r>
                <a:endParaRPr/>
              </a:p>
            </p:txBody>
          </p:sp>
          <p:grpSp>
            <p:nvGrpSpPr>
              <p:cNvPr id="286" name="Google Shape;286;p19"/>
              <p:cNvGrpSpPr/>
              <p:nvPr/>
            </p:nvGrpSpPr>
            <p:grpSpPr>
              <a:xfrm>
                <a:off x="8131666" y="3173993"/>
                <a:ext cx="914400" cy="1001025"/>
                <a:chOff x="8437240" y="3232788"/>
                <a:chExt cx="914400" cy="1001025"/>
              </a:xfrm>
            </p:grpSpPr>
            <p:pic>
              <p:nvPicPr>
                <p:cNvPr descr="Users outline" id="287" name="Google Shape;287;p19"/>
                <p:cNvPicPr preferRelativeResize="0"/>
                <p:nvPr/>
              </p:nvPicPr>
              <p:blipFill rotWithShape="1">
                <a:blip r:embed="rId8">
                  <a:alphaModFix/>
                </a:blip>
                <a:srcRect b="0" l="0" r="0" t="0"/>
                <a:stretch/>
              </p:blipFill>
              <p:spPr>
                <a:xfrm>
                  <a:off x="8437240" y="3319413"/>
                  <a:ext cx="914400" cy="914400"/>
                </a:xfrm>
                <a:prstGeom prst="rect">
                  <a:avLst/>
                </a:prstGeom>
                <a:noFill/>
                <a:ln>
                  <a:noFill/>
                </a:ln>
              </p:spPr>
            </p:pic>
            <p:pic>
              <p:nvPicPr>
                <p:cNvPr descr="Lights On with solid fill" id="288" name="Google Shape;288;p19"/>
                <p:cNvPicPr preferRelativeResize="0"/>
                <p:nvPr/>
              </p:nvPicPr>
              <p:blipFill rotWithShape="1">
                <a:blip r:embed="rId6">
                  <a:alphaModFix/>
                </a:blip>
                <a:srcRect b="0" l="0" r="0" t="0"/>
                <a:stretch/>
              </p:blipFill>
              <p:spPr>
                <a:xfrm>
                  <a:off x="8737782" y="3232788"/>
                  <a:ext cx="313165" cy="313165"/>
                </a:xfrm>
                <a:prstGeom prst="rect">
                  <a:avLst/>
                </a:prstGeom>
                <a:noFill/>
                <a:ln>
                  <a:noFill/>
                </a:ln>
              </p:spPr>
            </p:pic>
          </p:grpSp>
        </p:grpSp>
        <p:grpSp>
          <p:nvGrpSpPr>
            <p:cNvPr id="289" name="Google Shape;289;p19"/>
            <p:cNvGrpSpPr/>
            <p:nvPr/>
          </p:nvGrpSpPr>
          <p:grpSpPr>
            <a:xfrm>
              <a:off x="6306160" y="2580063"/>
              <a:ext cx="1319816" cy="1548389"/>
              <a:chOff x="4917860" y="3371202"/>
              <a:chExt cx="1319816" cy="1548389"/>
            </a:xfrm>
          </p:grpSpPr>
          <p:sp>
            <p:nvSpPr>
              <p:cNvPr id="290" name="Google Shape;290;p19"/>
              <p:cNvSpPr/>
              <p:nvPr/>
            </p:nvSpPr>
            <p:spPr>
              <a:xfrm>
                <a:off x="4917860" y="4334816"/>
                <a:ext cx="1319816" cy="584775"/>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PRINCIPLE VISION REVIEW</a:t>
                </a:r>
                <a:endParaRPr/>
              </a:p>
            </p:txBody>
          </p:sp>
          <p:pic>
            <p:nvPicPr>
              <p:cNvPr descr="Lightbulb and pencil outline" id="291" name="Google Shape;291;p19"/>
              <p:cNvPicPr preferRelativeResize="0"/>
              <p:nvPr/>
            </p:nvPicPr>
            <p:blipFill rotWithShape="1">
              <a:blip r:embed="rId9">
                <a:alphaModFix/>
              </a:blip>
              <a:srcRect b="0" l="0" r="0" t="0"/>
              <a:stretch/>
            </p:blipFill>
            <p:spPr>
              <a:xfrm>
                <a:off x="5228768" y="3371202"/>
                <a:ext cx="653093" cy="653093"/>
              </a:xfrm>
              <a:prstGeom prst="rect">
                <a:avLst/>
              </a:prstGeom>
              <a:noFill/>
              <a:ln>
                <a:noFill/>
              </a:ln>
            </p:spPr>
          </p:pic>
          <p:pic>
            <p:nvPicPr>
              <p:cNvPr descr="Lightbulb and pencil outline" id="292" name="Google Shape;292;p19"/>
              <p:cNvPicPr preferRelativeResize="0"/>
              <p:nvPr/>
            </p:nvPicPr>
            <p:blipFill rotWithShape="1">
              <a:blip r:embed="rId9">
                <a:alphaModFix/>
              </a:blip>
              <a:srcRect b="0" l="0" r="0" t="0"/>
              <a:stretch/>
            </p:blipFill>
            <p:spPr>
              <a:xfrm>
                <a:off x="5529310" y="3691316"/>
                <a:ext cx="653093" cy="653093"/>
              </a:xfrm>
              <a:prstGeom prst="rect">
                <a:avLst/>
              </a:prstGeom>
              <a:noFill/>
              <a:ln>
                <a:noFill/>
              </a:ln>
            </p:spPr>
          </p:pic>
          <p:pic>
            <p:nvPicPr>
              <p:cNvPr descr="Lightbulb and pencil outline" id="293" name="Google Shape;293;p19"/>
              <p:cNvPicPr preferRelativeResize="0"/>
              <p:nvPr/>
            </p:nvPicPr>
            <p:blipFill rotWithShape="1">
              <a:blip r:embed="rId9">
                <a:alphaModFix/>
              </a:blip>
              <a:srcRect b="0" l="0" r="0" t="0"/>
              <a:stretch/>
            </p:blipFill>
            <p:spPr>
              <a:xfrm>
                <a:off x="4999146" y="3784730"/>
                <a:ext cx="653093" cy="653093"/>
              </a:xfrm>
              <a:prstGeom prst="rect">
                <a:avLst/>
              </a:prstGeom>
              <a:noFill/>
              <a:ln>
                <a:noFill/>
              </a:ln>
            </p:spPr>
          </p:pic>
        </p:grpSp>
        <p:grpSp>
          <p:nvGrpSpPr>
            <p:cNvPr id="294" name="Google Shape;294;p19"/>
            <p:cNvGrpSpPr/>
            <p:nvPr/>
          </p:nvGrpSpPr>
          <p:grpSpPr>
            <a:xfrm>
              <a:off x="7625976" y="2630496"/>
              <a:ext cx="1377254" cy="1494158"/>
              <a:chOff x="7313004" y="2603469"/>
              <a:chExt cx="1377254" cy="1494158"/>
            </a:xfrm>
          </p:grpSpPr>
          <p:grpSp>
            <p:nvGrpSpPr>
              <p:cNvPr id="295" name="Google Shape;295;p19"/>
              <p:cNvGrpSpPr/>
              <p:nvPr/>
            </p:nvGrpSpPr>
            <p:grpSpPr>
              <a:xfrm>
                <a:off x="7313004" y="2603469"/>
                <a:ext cx="1377254" cy="1494158"/>
                <a:chOff x="7313004" y="2603469"/>
                <a:chExt cx="1377254" cy="1494158"/>
              </a:xfrm>
            </p:grpSpPr>
            <p:sp>
              <p:nvSpPr>
                <p:cNvPr id="296" name="Google Shape;296;p19"/>
                <p:cNvSpPr/>
                <p:nvPr/>
              </p:nvSpPr>
              <p:spPr>
                <a:xfrm>
                  <a:off x="7339522" y="353203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Open Sans"/>
                      <a:ea typeface="Open Sans"/>
                      <a:cs typeface="Open Sans"/>
                      <a:sym typeface="Open Sans"/>
                    </a:rPr>
                    <a:t>VISION CONFIRMATION</a:t>
                  </a:r>
                  <a:endParaRPr/>
                </a:p>
              </p:txBody>
            </p:sp>
            <p:grpSp>
              <p:nvGrpSpPr>
                <p:cNvPr id="297" name="Google Shape;297;p19"/>
                <p:cNvGrpSpPr/>
                <p:nvPr/>
              </p:nvGrpSpPr>
              <p:grpSpPr>
                <a:xfrm>
                  <a:off x="7313004" y="2603469"/>
                  <a:ext cx="1377254" cy="1080939"/>
                  <a:chOff x="8437240" y="3152874"/>
                  <a:chExt cx="1377254" cy="1080939"/>
                </a:xfrm>
              </p:grpSpPr>
              <p:pic>
                <p:nvPicPr>
                  <p:cNvPr descr="Users outline" id="298" name="Google Shape;298;p19"/>
                  <p:cNvPicPr preferRelativeResize="0"/>
                  <p:nvPr/>
                </p:nvPicPr>
                <p:blipFill rotWithShape="1">
                  <a:blip r:embed="rId8">
                    <a:alphaModFix/>
                  </a:blip>
                  <a:srcRect b="0" l="0" r="0" t="0"/>
                  <a:stretch/>
                </p:blipFill>
                <p:spPr>
                  <a:xfrm>
                    <a:off x="8437240" y="3319413"/>
                    <a:ext cx="914400" cy="914400"/>
                  </a:xfrm>
                  <a:prstGeom prst="rect">
                    <a:avLst/>
                  </a:prstGeom>
                  <a:noFill/>
                  <a:ln>
                    <a:noFill/>
                  </a:ln>
                </p:spPr>
              </p:pic>
              <p:pic>
                <p:nvPicPr>
                  <p:cNvPr descr="Lights On with solid fill" id="299" name="Google Shape;299;p19"/>
                  <p:cNvPicPr preferRelativeResize="0"/>
                  <p:nvPr/>
                </p:nvPicPr>
                <p:blipFill rotWithShape="1">
                  <a:blip r:embed="rId6">
                    <a:alphaModFix/>
                  </a:blip>
                  <a:srcRect b="0" l="0" r="0" t="0"/>
                  <a:stretch/>
                </p:blipFill>
                <p:spPr>
                  <a:xfrm>
                    <a:off x="8958578" y="3152874"/>
                    <a:ext cx="313165" cy="313165"/>
                  </a:xfrm>
                  <a:prstGeom prst="rect">
                    <a:avLst/>
                  </a:prstGeom>
                  <a:noFill/>
                  <a:ln>
                    <a:noFill/>
                  </a:ln>
                </p:spPr>
              </p:pic>
              <p:pic>
                <p:nvPicPr>
                  <p:cNvPr descr="Users outline" id="300" name="Google Shape;300;p19"/>
                  <p:cNvPicPr preferRelativeResize="0"/>
                  <p:nvPr/>
                </p:nvPicPr>
                <p:blipFill rotWithShape="1">
                  <a:blip r:embed="rId8">
                    <a:alphaModFix/>
                  </a:blip>
                  <a:srcRect b="0" l="0" r="0" t="0"/>
                  <a:stretch/>
                </p:blipFill>
                <p:spPr>
                  <a:xfrm>
                    <a:off x="8900094" y="3319151"/>
                    <a:ext cx="914400" cy="914400"/>
                  </a:xfrm>
                  <a:prstGeom prst="rect">
                    <a:avLst/>
                  </a:prstGeom>
                  <a:noFill/>
                  <a:ln>
                    <a:noFill/>
                  </a:ln>
                </p:spPr>
              </p:pic>
            </p:grpSp>
          </p:grpSp>
          <p:cxnSp>
            <p:nvCxnSpPr>
              <p:cNvPr id="301" name="Google Shape;301;p19"/>
              <p:cNvCxnSpPr/>
              <p:nvPr/>
            </p:nvCxnSpPr>
            <p:spPr>
              <a:xfrm>
                <a:off x="8004175" y="3183604"/>
                <a:ext cx="0" cy="45720"/>
              </a:xfrm>
              <a:prstGeom prst="straightConnector1">
                <a:avLst/>
              </a:prstGeom>
              <a:noFill/>
              <a:ln cap="flat" cmpd="sng" w="76200">
                <a:solidFill>
                  <a:schemeClr val="lt1"/>
                </a:solidFill>
                <a:prstDash val="solid"/>
                <a:miter lim="800000"/>
                <a:headEnd len="sm" w="sm" type="none"/>
                <a:tailEnd len="sm" w="sm" type="none"/>
              </a:ln>
            </p:spPr>
          </p:cxnSp>
        </p:grpSp>
      </p:grpSp>
      <p:sp>
        <p:nvSpPr>
          <p:cNvPr id="302" name="Google Shape;302;p19"/>
          <p:cNvSpPr/>
          <p:nvPr/>
        </p:nvSpPr>
        <p:spPr>
          <a:xfrm>
            <a:off x="4824409" y="1464476"/>
            <a:ext cx="1620148" cy="1135952"/>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We Are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Family Visioning</a:t>
            </a:r>
            <a:endParaRPr b="0" i="0" sz="1400" u="none" cap="none" strike="noStrike">
              <a:solidFill>
                <a:srgbClr val="E0B546"/>
              </a:solidFill>
              <a:latin typeface="Open Sans"/>
              <a:ea typeface="Open Sans"/>
              <a:cs typeface="Open Sans"/>
              <a:sym typeface="Open Sans"/>
            </a:endParaRPr>
          </a:p>
        </p:txBody>
      </p:sp>
      <p:cxnSp>
        <p:nvCxnSpPr>
          <p:cNvPr id="71" name="Google Shape;71;p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72" name="Google Shape;72;p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73" name="Google Shape;73;p2"/>
          <p:cNvSpPr txBox="1"/>
          <p:nvPr/>
        </p:nvSpPr>
        <p:spPr>
          <a:xfrm>
            <a:off x="1231894" y="4822724"/>
            <a:ext cx="972821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Open Sans"/>
                <a:ea typeface="Open Sans"/>
                <a:cs typeface="Open Sans"/>
                <a:sym typeface="Open Sans"/>
              </a:rPr>
              <a:t>Welcome </a:t>
            </a:r>
            <a:endParaRPr/>
          </a:p>
          <a:p>
            <a:pPr indent="-279400" lvl="0" marL="457200" marR="0" rtl="0" algn="ctr">
              <a:spcBef>
                <a:spcPts val="0"/>
              </a:spcBef>
              <a:spcAft>
                <a:spcPts val="0"/>
              </a:spcAft>
              <a:buClr>
                <a:schemeClr val="dk1"/>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descr="Logo, icon&#10;&#10;Description automatically generated" id="74" name="Google Shape;74;p2"/>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0"/>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Family Visioning</a:t>
            </a:r>
            <a:endParaRPr sz="3200">
              <a:solidFill>
                <a:srgbClr val="4E4E63"/>
              </a:solidFill>
              <a:latin typeface="EB Garamond"/>
              <a:ea typeface="EB Garamond"/>
              <a:cs typeface="EB Garamond"/>
              <a:sym typeface="EB Garamond"/>
            </a:endParaRPr>
          </a:p>
        </p:txBody>
      </p:sp>
      <p:sp>
        <p:nvSpPr>
          <p:cNvPr id="309" name="Google Shape;309;p20"/>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310" name="Google Shape;310;p20"/>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11" name="Google Shape;311;p20"/>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12" name="Google Shape;312;p20"/>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Principle Vision Review</a:t>
            </a:r>
            <a:endParaRPr sz="2800">
              <a:solidFill>
                <a:schemeClr val="dk1"/>
              </a:solidFill>
              <a:latin typeface="Open Sans"/>
              <a:ea typeface="Open Sans"/>
              <a:cs typeface="Open Sans"/>
              <a:sym typeface="Open Sans"/>
            </a:endParaRPr>
          </a:p>
        </p:txBody>
      </p:sp>
      <p:sp>
        <p:nvSpPr>
          <p:cNvPr id="313" name="Google Shape;313;p20"/>
          <p:cNvSpPr txBox="1"/>
          <p:nvPr/>
        </p:nvSpPr>
        <p:spPr>
          <a:xfrm>
            <a:off x="639094" y="1806454"/>
            <a:ext cx="86973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Open Sans"/>
                <a:ea typeface="Open Sans"/>
                <a:cs typeface="Open Sans"/>
                <a:sym typeface="Open Sans"/>
              </a:rPr>
              <a:t>Teams, by principle, will compare the draft vision statement to each principle to assess:</a:t>
            </a:r>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292100" lvl="0" marL="342900" marR="0" rtl="0" algn="l">
              <a:spcBef>
                <a:spcPts val="0"/>
              </a:spcBef>
              <a:spcAft>
                <a:spcPts val="0"/>
              </a:spcAft>
              <a:buClr>
                <a:schemeClr val="dk1"/>
              </a:buClr>
              <a:buSzPts val="800"/>
              <a:buFont typeface="Arial"/>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Results will be summarized and prioritized by leadership. </a:t>
            </a:r>
            <a:endParaRPr/>
          </a:p>
        </p:txBody>
      </p:sp>
      <p:grpSp>
        <p:nvGrpSpPr>
          <p:cNvPr id="314" name="Google Shape;314;p20"/>
          <p:cNvGrpSpPr/>
          <p:nvPr/>
        </p:nvGrpSpPr>
        <p:grpSpPr>
          <a:xfrm>
            <a:off x="9849782" y="927989"/>
            <a:ext cx="1593539" cy="1943309"/>
            <a:chOff x="10315963" y="1299508"/>
            <a:chExt cx="1319816" cy="1609506"/>
          </a:xfrm>
        </p:grpSpPr>
        <p:sp>
          <p:nvSpPr>
            <p:cNvPr id="315" name="Google Shape;315;p20"/>
            <p:cNvSpPr/>
            <p:nvPr/>
          </p:nvSpPr>
          <p:spPr>
            <a:xfrm>
              <a:off x="10315963" y="2324239"/>
              <a:ext cx="1319816" cy="584775"/>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BF8D2C"/>
                  </a:solidFill>
                  <a:latin typeface="Open Sans"/>
                  <a:ea typeface="Open Sans"/>
                  <a:cs typeface="Open Sans"/>
                  <a:sym typeface="Open Sans"/>
                </a:rPr>
                <a:t>PRINCIPLE VISION REVIEW</a:t>
              </a:r>
              <a:endParaRPr/>
            </a:p>
          </p:txBody>
        </p:sp>
        <p:pic>
          <p:nvPicPr>
            <p:cNvPr descr="Lightbulb and pencil outline" id="316" name="Google Shape;316;p20"/>
            <p:cNvPicPr preferRelativeResize="0"/>
            <p:nvPr/>
          </p:nvPicPr>
          <p:blipFill rotWithShape="1">
            <a:blip r:embed="rId3">
              <a:alphaModFix/>
            </a:blip>
            <a:srcRect b="0" l="0" r="0" t="0"/>
            <a:stretch/>
          </p:blipFill>
          <p:spPr>
            <a:xfrm>
              <a:off x="10565754" y="1299508"/>
              <a:ext cx="775328" cy="775328"/>
            </a:xfrm>
            <a:prstGeom prst="rect">
              <a:avLst/>
            </a:prstGeom>
            <a:noFill/>
            <a:ln>
              <a:noFill/>
            </a:ln>
          </p:spPr>
        </p:pic>
        <p:pic>
          <p:nvPicPr>
            <p:cNvPr descr="Lightbulb and pencil outline" id="317" name="Google Shape;317;p20"/>
            <p:cNvPicPr preferRelativeResize="0"/>
            <p:nvPr/>
          </p:nvPicPr>
          <p:blipFill rotWithShape="1">
            <a:blip r:embed="rId3">
              <a:alphaModFix/>
            </a:blip>
            <a:srcRect b="0" l="0" r="0" t="0"/>
            <a:stretch/>
          </p:blipFill>
          <p:spPr>
            <a:xfrm>
              <a:off x="10927413" y="1680739"/>
              <a:ext cx="653093" cy="653093"/>
            </a:xfrm>
            <a:prstGeom prst="rect">
              <a:avLst/>
            </a:prstGeom>
            <a:noFill/>
            <a:ln>
              <a:noFill/>
            </a:ln>
          </p:spPr>
        </p:pic>
        <p:pic>
          <p:nvPicPr>
            <p:cNvPr descr="Lightbulb and pencil outline" id="318" name="Google Shape;318;p20"/>
            <p:cNvPicPr preferRelativeResize="0"/>
            <p:nvPr/>
          </p:nvPicPr>
          <p:blipFill rotWithShape="1">
            <a:blip r:embed="rId3">
              <a:alphaModFix/>
            </a:blip>
            <a:srcRect b="0" l="0" r="0" t="0"/>
            <a:stretch/>
          </p:blipFill>
          <p:spPr>
            <a:xfrm>
              <a:off x="10336132" y="1713036"/>
              <a:ext cx="775328" cy="775328"/>
            </a:xfrm>
            <a:prstGeom prst="rect">
              <a:avLst/>
            </a:prstGeom>
            <a:noFill/>
            <a:ln>
              <a:noFill/>
            </a:ln>
          </p:spPr>
        </p:pic>
      </p:grpSp>
      <p:graphicFrame>
        <p:nvGraphicFramePr>
          <p:cNvPr id="319" name="Google Shape;319;p20"/>
          <p:cNvGraphicFramePr/>
          <p:nvPr/>
        </p:nvGraphicFramePr>
        <p:xfrm>
          <a:off x="655624" y="2724258"/>
          <a:ext cx="3000000" cy="3000000"/>
        </p:xfrm>
        <a:graphic>
          <a:graphicData uri="http://schemas.openxmlformats.org/drawingml/2006/table">
            <a:tbl>
              <a:tblPr bandRow="1" firstRow="1">
                <a:noFill/>
                <a:tableStyleId>{31232BF4-428D-4A94-8668-BEB3B7D60382}</a:tableStyleId>
              </a:tblPr>
              <a:tblGrid>
                <a:gridCol w="1751300"/>
                <a:gridCol w="7307300"/>
              </a:tblGrid>
              <a:tr h="370850">
                <a:tc>
                  <a:txBody>
                    <a:bodyPr/>
                    <a:lstStyle/>
                    <a:p>
                      <a:pPr indent="0" lvl="0" marL="0" marR="0" rtl="0" algn="l">
                        <a:spcBef>
                          <a:spcPts val="0"/>
                        </a:spcBef>
                        <a:spcAft>
                          <a:spcPts val="0"/>
                        </a:spcAft>
                        <a:buNone/>
                      </a:pPr>
                      <a:r>
                        <a:rPr b="1" lang="en-US" sz="2000" u="none" cap="none" strike="noStrike">
                          <a:latin typeface="Open Sans"/>
                          <a:ea typeface="Open Sans"/>
                          <a:cs typeface="Open Sans"/>
                          <a:sym typeface="Open Sans"/>
                        </a:rPr>
                        <a:t>Alignment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Does this draft vision statement support living out this principle, or are they in conflict somehow? If in conflict, describe why and how. </a:t>
                      </a:r>
                      <a:endParaRPr/>
                    </a:p>
                  </a:txBody>
                  <a:tcPr marT="45725" marB="45725" marR="91450" marL="91450"/>
                </a:tc>
              </a:tr>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Influence</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does this vision statement change our perspective, approach and goals at our Family of Parishes regarding this principle? </a:t>
                      </a:r>
                      <a:endParaRPr/>
                    </a:p>
                  </a:txBody>
                  <a:tcPr marT="45725" marB="45725" marR="91450" marL="91450"/>
                </a:tc>
              </a:tr>
              <a:tr h="370850">
                <a:tc>
                  <a:txBody>
                    <a:bodyPr/>
                    <a:lstStyle/>
                    <a:p>
                      <a:pPr indent="0" lvl="0" marL="0" marR="0" rtl="0" algn="l">
                        <a:spcBef>
                          <a:spcPts val="0"/>
                        </a:spcBef>
                        <a:spcAft>
                          <a:spcPts val="0"/>
                        </a:spcAft>
                        <a:buNone/>
                      </a:pPr>
                      <a:r>
                        <a:rPr b="1" lang="en-US" sz="2000">
                          <a:latin typeface="Open Sans"/>
                          <a:ea typeface="Open Sans"/>
                          <a:cs typeface="Open Sans"/>
                          <a:sym typeface="Open Sans"/>
                        </a:rPr>
                        <a:t>Act</a:t>
                      </a:r>
                      <a:endParaRPr/>
                    </a:p>
                  </a:txBody>
                  <a:tcPr marT="45725" marB="45725" marR="91450" marL="91450" anchor="ctr"/>
                </a:tc>
                <a:tc>
                  <a:txBody>
                    <a:bodyPr/>
                    <a:lstStyle/>
                    <a:p>
                      <a:pPr indent="0" lvl="0" marL="0" marR="0" rtl="0" algn="l">
                        <a:spcBef>
                          <a:spcPts val="0"/>
                        </a:spcBef>
                        <a:spcAft>
                          <a:spcPts val="0"/>
                        </a:spcAft>
                        <a:buNone/>
                      </a:pPr>
                      <a:r>
                        <a:rPr lang="en-US" sz="2000">
                          <a:latin typeface="Open Sans"/>
                          <a:ea typeface="Open Sans"/>
                          <a:cs typeface="Open Sans"/>
                          <a:sym typeface="Open Sans"/>
                        </a:rPr>
                        <a:t>How will our Family act on this draft vision statement regarding this principle? What will we do more of? What will we do less of to better live out this principle? What will we stop doing? </a:t>
                      </a:r>
                      <a:endParaRPr/>
                    </a:p>
                  </a:txBody>
                  <a:tcPr marT="45725" marB="45725" marR="91450" marL="91450"/>
                </a:tc>
              </a:tr>
            </a:tbl>
          </a:graphicData>
        </a:graphic>
      </p:graphicFrame>
      <p:grpSp>
        <p:nvGrpSpPr>
          <p:cNvPr id="320" name="Google Shape;320;p20"/>
          <p:cNvGrpSpPr/>
          <p:nvPr/>
        </p:nvGrpSpPr>
        <p:grpSpPr>
          <a:xfrm>
            <a:off x="9714232" y="2727633"/>
            <a:ext cx="1881169" cy="2591903"/>
            <a:chOff x="9700055" y="2752746"/>
            <a:chExt cx="1881169" cy="2591903"/>
          </a:xfrm>
        </p:grpSpPr>
        <p:pic>
          <p:nvPicPr>
            <p:cNvPr descr="A blue and white circle with a book and a cross&#10;&#10;Description automatically generated with low confidence" id="321" name="Google Shape;321;p20"/>
            <p:cNvPicPr preferRelativeResize="0"/>
            <p:nvPr/>
          </p:nvPicPr>
          <p:blipFill rotWithShape="1">
            <a:blip r:embed="rId4">
              <a:alphaModFix/>
            </a:blip>
            <a:srcRect b="0" l="0" r="0" t="0"/>
            <a:stretch/>
          </p:blipFill>
          <p:spPr>
            <a:xfrm>
              <a:off x="10758264" y="2752746"/>
              <a:ext cx="822960" cy="824231"/>
            </a:xfrm>
            <a:prstGeom prst="rect">
              <a:avLst/>
            </a:prstGeom>
            <a:noFill/>
            <a:ln>
              <a:noFill/>
            </a:ln>
          </p:spPr>
        </p:pic>
        <p:pic>
          <p:nvPicPr>
            <p:cNvPr descr="A picture containing symbol, church&#10;&#10;Description automatically generated" id="322" name="Google Shape;322;p20"/>
            <p:cNvPicPr preferRelativeResize="0"/>
            <p:nvPr/>
          </p:nvPicPr>
          <p:blipFill rotWithShape="1">
            <a:blip r:embed="rId5">
              <a:alphaModFix/>
            </a:blip>
            <a:srcRect b="0" l="0" r="0" t="0"/>
            <a:stretch/>
          </p:blipFill>
          <p:spPr>
            <a:xfrm>
              <a:off x="9700055" y="3649474"/>
              <a:ext cx="822960" cy="824231"/>
            </a:xfrm>
            <a:prstGeom prst="rect">
              <a:avLst/>
            </a:prstGeom>
            <a:noFill/>
            <a:ln>
              <a:noFill/>
            </a:ln>
          </p:spPr>
        </p:pic>
        <p:pic>
          <p:nvPicPr>
            <p:cNvPr descr="A picture containing circle, graphics, font, symbol&#10;&#10;Description automatically generated" id="323" name="Google Shape;323;p20"/>
            <p:cNvPicPr preferRelativeResize="0"/>
            <p:nvPr/>
          </p:nvPicPr>
          <p:blipFill rotWithShape="1">
            <a:blip r:embed="rId6">
              <a:alphaModFix/>
            </a:blip>
            <a:srcRect b="0" l="0" r="0" t="0"/>
            <a:stretch/>
          </p:blipFill>
          <p:spPr>
            <a:xfrm>
              <a:off x="9700055" y="4520418"/>
              <a:ext cx="822960" cy="824231"/>
            </a:xfrm>
            <a:prstGeom prst="rect">
              <a:avLst/>
            </a:prstGeom>
            <a:noFill/>
            <a:ln>
              <a:noFill/>
            </a:ln>
          </p:spPr>
        </p:pic>
        <p:pic>
          <p:nvPicPr>
            <p:cNvPr descr="A picture containing circle, symbol, design&#10;&#10;Description automatically generated" id="324" name="Google Shape;324;p20"/>
            <p:cNvPicPr preferRelativeResize="0"/>
            <p:nvPr/>
          </p:nvPicPr>
          <p:blipFill rotWithShape="1">
            <a:blip r:embed="rId7">
              <a:alphaModFix/>
            </a:blip>
            <a:srcRect b="0" l="0" r="0" t="0"/>
            <a:stretch/>
          </p:blipFill>
          <p:spPr>
            <a:xfrm>
              <a:off x="9700055" y="2775433"/>
              <a:ext cx="822960" cy="824231"/>
            </a:xfrm>
            <a:prstGeom prst="rect">
              <a:avLst/>
            </a:prstGeom>
            <a:noFill/>
            <a:ln>
              <a:noFill/>
            </a:ln>
          </p:spPr>
        </p:pic>
        <p:pic>
          <p:nvPicPr>
            <p:cNvPr descr="A red circle with a hand and a heart&#10;&#10;Description automatically generated with medium confidence" id="325" name="Google Shape;325;p20"/>
            <p:cNvPicPr preferRelativeResize="0"/>
            <p:nvPr/>
          </p:nvPicPr>
          <p:blipFill rotWithShape="1">
            <a:blip r:embed="rId8">
              <a:alphaModFix/>
            </a:blip>
            <a:srcRect b="0" l="0" r="0" t="0"/>
            <a:stretch/>
          </p:blipFill>
          <p:spPr>
            <a:xfrm>
              <a:off x="10758264" y="4519994"/>
              <a:ext cx="822960" cy="824655"/>
            </a:xfrm>
            <a:prstGeom prst="rect">
              <a:avLst/>
            </a:prstGeom>
            <a:noFill/>
            <a:ln>
              <a:noFill/>
            </a:ln>
          </p:spPr>
        </p:pic>
        <p:pic>
          <p:nvPicPr>
            <p:cNvPr descr="A picture containing clipart, design, cartoon&#10;&#10;Description automatically generated" id="326" name="Google Shape;326;p20"/>
            <p:cNvPicPr preferRelativeResize="0"/>
            <p:nvPr/>
          </p:nvPicPr>
          <p:blipFill rotWithShape="1">
            <a:blip r:embed="rId9">
              <a:alphaModFix/>
            </a:blip>
            <a:srcRect b="0" l="0" r="0" t="0"/>
            <a:stretch/>
          </p:blipFill>
          <p:spPr>
            <a:xfrm>
              <a:off x="10758264" y="3624051"/>
              <a:ext cx="822960" cy="824231"/>
            </a:xfrm>
            <a:prstGeom prst="rect">
              <a:avLst/>
            </a:prstGeom>
            <a:noFill/>
            <a:ln>
              <a:noFill/>
            </a:ln>
          </p:spPr>
        </p:pic>
      </p:grpSp>
      <p:grpSp>
        <p:nvGrpSpPr>
          <p:cNvPr id="327" name="Google Shape;327;p20"/>
          <p:cNvGrpSpPr/>
          <p:nvPr/>
        </p:nvGrpSpPr>
        <p:grpSpPr>
          <a:xfrm>
            <a:off x="10305302" y="5357597"/>
            <a:ext cx="718391" cy="731477"/>
            <a:chOff x="10319434" y="5424314"/>
            <a:chExt cx="718391" cy="731477"/>
          </a:xfrm>
        </p:grpSpPr>
        <p:sp>
          <p:nvSpPr>
            <p:cNvPr id="328" name="Google Shape;328;p20"/>
            <p:cNvSpPr/>
            <p:nvPr/>
          </p:nvSpPr>
          <p:spPr>
            <a:xfrm>
              <a:off x="10319434" y="5449737"/>
              <a:ext cx="706054" cy="706054"/>
            </a:xfrm>
            <a:prstGeom prst="ellipse">
              <a:avLst/>
            </a:prstGeom>
            <a:noFill/>
            <a:ln cap="flat" cmpd="sng" w="12700">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ser network outline" id="329" name="Google Shape;329;p20"/>
            <p:cNvPicPr preferRelativeResize="0"/>
            <p:nvPr/>
          </p:nvPicPr>
          <p:blipFill rotWithShape="1">
            <a:blip r:embed="rId10">
              <a:alphaModFix/>
            </a:blip>
            <a:srcRect b="0" l="0" r="0" t="0"/>
            <a:stretch/>
          </p:blipFill>
          <p:spPr>
            <a:xfrm>
              <a:off x="10328959" y="5424314"/>
              <a:ext cx="708866" cy="708866"/>
            </a:xfrm>
            <a:prstGeom prst="rect">
              <a:avLst/>
            </a:prstGeom>
            <a:noFill/>
            <a:ln>
              <a:noFill/>
            </a:ln>
          </p:spPr>
        </p:pic>
      </p:grpSp>
      <p:sp>
        <p:nvSpPr>
          <p:cNvPr id="330" name="Google Shape;330;p20"/>
          <p:cNvSpPr txBox="1"/>
          <p:nvPr/>
        </p:nvSpPr>
        <p:spPr>
          <a:xfrm>
            <a:off x="10305302" y="6114497"/>
            <a:ext cx="76655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Administration</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Communication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1"/>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Family Visioning</a:t>
            </a:r>
            <a:endParaRPr sz="3200">
              <a:solidFill>
                <a:srgbClr val="4E4E63"/>
              </a:solidFill>
              <a:latin typeface="EB Garamond"/>
              <a:ea typeface="EB Garamond"/>
              <a:cs typeface="EB Garamond"/>
              <a:sym typeface="EB Garamond"/>
            </a:endParaRPr>
          </a:p>
        </p:txBody>
      </p:sp>
      <p:sp>
        <p:nvSpPr>
          <p:cNvPr id="337" name="Google Shape;337;p21"/>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338" name="Google Shape;338;p21"/>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39" name="Google Shape;339;p21"/>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340" name="Google Shape;340;p21"/>
          <p:cNvSpPr txBox="1"/>
          <p:nvPr/>
        </p:nvSpPr>
        <p:spPr>
          <a:xfrm>
            <a:off x="556221" y="1102396"/>
            <a:ext cx="9728210"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chemeClr val="dk1"/>
                </a:solidFill>
                <a:latin typeface="Open Sans"/>
                <a:ea typeface="Open Sans"/>
                <a:cs typeface="Open Sans"/>
                <a:sym typeface="Open Sans"/>
              </a:rPr>
              <a:t>Vision Confirmation</a:t>
            </a:r>
            <a:endParaRPr sz="2800">
              <a:solidFill>
                <a:schemeClr val="dk1"/>
              </a:solidFill>
              <a:latin typeface="Open Sans"/>
              <a:ea typeface="Open Sans"/>
              <a:cs typeface="Open Sans"/>
              <a:sym typeface="Open Sans"/>
            </a:endParaRPr>
          </a:p>
        </p:txBody>
      </p:sp>
      <p:sp>
        <p:nvSpPr>
          <p:cNvPr id="341" name="Google Shape;341;p21"/>
          <p:cNvSpPr txBox="1"/>
          <p:nvPr/>
        </p:nvSpPr>
        <p:spPr>
          <a:xfrm>
            <a:off x="639095" y="1806454"/>
            <a:ext cx="86382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The Family Leadership Team (FLT) will either confirm the vision statement or restart the vision process.</a:t>
            </a:r>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Once confirmed, the vision communication process can begin.  </a:t>
            </a:r>
            <a:endParaRPr sz="2400">
              <a:solidFill>
                <a:schemeClr val="dk1"/>
              </a:solidFill>
              <a:latin typeface="Open Sans"/>
              <a:ea typeface="Open Sans"/>
              <a:cs typeface="Open Sans"/>
              <a:sym typeface="Open Sans"/>
            </a:endParaRPr>
          </a:p>
        </p:txBody>
      </p:sp>
      <p:grpSp>
        <p:nvGrpSpPr>
          <p:cNvPr id="342" name="Google Shape;342;p21"/>
          <p:cNvGrpSpPr/>
          <p:nvPr/>
        </p:nvGrpSpPr>
        <p:grpSpPr>
          <a:xfrm>
            <a:off x="9796152" y="1806454"/>
            <a:ext cx="1377254" cy="1494158"/>
            <a:chOff x="7313004" y="2603469"/>
            <a:chExt cx="1377254" cy="1494158"/>
          </a:xfrm>
        </p:grpSpPr>
        <p:grpSp>
          <p:nvGrpSpPr>
            <p:cNvPr id="343" name="Google Shape;343;p21"/>
            <p:cNvGrpSpPr/>
            <p:nvPr/>
          </p:nvGrpSpPr>
          <p:grpSpPr>
            <a:xfrm>
              <a:off x="7313004" y="2603469"/>
              <a:ext cx="1377254" cy="1494158"/>
              <a:chOff x="7313004" y="2603469"/>
              <a:chExt cx="1377254" cy="1494158"/>
            </a:xfrm>
          </p:grpSpPr>
          <p:sp>
            <p:nvSpPr>
              <p:cNvPr id="344" name="Google Shape;344;p21"/>
              <p:cNvSpPr/>
              <p:nvPr/>
            </p:nvSpPr>
            <p:spPr>
              <a:xfrm>
                <a:off x="7339522" y="3532038"/>
                <a:ext cx="1319816" cy="56558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rgbClr val="BF8D2C"/>
                    </a:solidFill>
                    <a:latin typeface="Open Sans"/>
                    <a:ea typeface="Open Sans"/>
                    <a:cs typeface="Open Sans"/>
                    <a:sym typeface="Open Sans"/>
                  </a:rPr>
                  <a:t>VISION CONFIRMATION</a:t>
                </a:r>
                <a:endParaRPr/>
              </a:p>
            </p:txBody>
          </p:sp>
          <p:grpSp>
            <p:nvGrpSpPr>
              <p:cNvPr id="345" name="Google Shape;345;p21"/>
              <p:cNvGrpSpPr/>
              <p:nvPr/>
            </p:nvGrpSpPr>
            <p:grpSpPr>
              <a:xfrm>
                <a:off x="7313004" y="2603469"/>
                <a:ext cx="1377254" cy="1080939"/>
                <a:chOff x="8437240" y="3152874"/>
                <a:chExt cx="1377254" cy="1080939"/>
              </a:xfrm>
            </p:grpSpPr>
            <p:pic>
              <p:nvPicPr>
                <p:cNvPr descr="Users outline" id="346" name="Google Shape;346;p21"/>
                <p:cNvPicPr preferRelativeResize="0"/>
                <p:nvPr/>
              </p:nvPicPr>
              <p:blipFill rotWithShape="1">
                <a:blip r:embed="rId3">
                  <a:alphaModFix/>
                </a:blip>
                <a:srcRect b="0" l="0" r="0" t="0"/>
                <a:stretch/>
              </p:blipFill>
              <p:spPr>
                <a:xfrm>
                  <a:off x="8437240" y="3319413"/>
                  <a:ext cx="914400" cy="914400"/>
                </a:xfrm>
                <a:prstGeom prst="rect">
                  <a:avLst/>
                </a:prstGeom>
                <a:noFill/>
                <a:ln>
                  <a:noFill/>
                </a:ln>
              </p:spPr>
            </p:pic>
            <p:pic>
              <p:nvPicPr>
                <p:cNvPr descr="Lights On with solid fill" id="347" name="Google Shape;347;p21"/>
                <p:cNvPicPr preferRelativeResize="0"/>
                <p:nvPr/>
              </p:nvPicPr>
              <p:blipFill rotWithShape="1">
                <a:blip r:embed="rId4">
                  <a:alphaModFix/>
                </a:blip>
                <a:srcRect b="0" l="0" r="0" t="0"/>
                <a:stretch/>
              </p:blipFill>
              <p:spPr>
                <a:xfrm>
                  <a:off x="8958578" y="3152874"/>
                  <a:ext cx="313165" cy="313165"/>
                </a:xfrm>
                <a:prstGeom prst="rect">
                  <a:avLst/>
                </a:prstGeom>
                <a:noFill/>
                <a:ln>
                  <a:noFill/>
                </a:ln>
              </p:spPr>
            </p:pic>
            <p:pic>
              <p:nvPicPr>
                <p:cNvPr descr="Users outline" id="348" name="Google Shape;348;p21"/>
                <p:cNvPicPr preferRelativeResize="0"/>
                <p:nvPr/>
              </p:nvPicPr>
              <p:blipFill rotWithShape="1">
                <a:blip r:embed="rId3">
                  <a:alphaModFix/>
                </a:blip>
                <a:srcRect b="0" l="0" r="0" t="0"/>
                <a:stretch/>
              </p:blipFill>
              <p:spPr>
                <a:xfrm>
                  <a:off x="8900094" y="3319151"/>
                  <a:ext cx="914400" cy="914400"/>
                </a:xfrm>
                <a:prstGeom prst="rect">
                  <a:avLst/>
                </a:prstGeom>
                <a:noFill/>
                <a:ln>
                  <a:noFill/>
                </a:ln>
              </p:spPr>
            </p:pic>
          </p:grpSp>
        </p:grpSp>
        <p:cxnSp>
          <p:nvCxnSpPr>
            <p:cNvPr id="349" name="Google Shape;349;p21"/>
            <p:cNvCxnSpPr/>
            <p:nvPr/>
          </p:nvCxnSpPr>
          <p:spPr>
            <a:xfrm>
              <a:off x="8004175" y="3183604"/>
              <a:ext cx="0" cy="45720"/>
            </a:xfrm>
            <a:prstGeom prst="straightConnector1">
              <a:avLst/>
            </a:prstGeom>
            <a:noFill/>
            <a:ln cap="flat" cmpd="sng" w="76200">
              <a:solidFill>
                <a:srgbClr val="BF8D2C"/>
              </a:solidFill>
              <a:prstDash val="solid"/>
              <a:miter lim="800000"/>
              <a:headEnd len="sm" w="sm" type="none"/>
              <a:tailEnd len="sm" w="sm"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2"/>
          <p:cNvSpPr txBox="1"/>
          <p:nvPr/>
        </p:nvSpPr>
        <p:spPr>
          <a:xfrm>
            <a:off x="3473372" y="496394"/>
            <a:ext cx="525598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4E4E63"/>
                </a:solidFill>
                <a:latin typeface="EB Garamond"/>
                <a:ea typeface="EB Garamond"/>
                <a:cs typeface="EB Garamond"/>
                <a:sym typeface="EB Garamond"/>
              </a:rPr>
              <a:t>Vision Communication</a:t>
            </a:r>
            <a:endParaRPr sz="3200">
              <a:solidFill>
                <a:srgbClr val="4E4E63"/>
              </a:solidFill>
              <a:latin typeface="EB Garamond"/>
              <a:ea typeface="EB Garamond"/>
              <a:cs typeface="EB Garamond"/>
              <a:sym typeface="EB Garamond"/>
            </a:endParaRPr>
          </a:p>
        </p:txBody>
      </p:sp>
      <p:sp>
        <p:nvSpPr>
          <p:cNvPr id="356" name="Google Shape;356;p22"/>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Beacons Roundtable</a:t>
            </a:r>
            <a:endParaRPr sz="1400">
              <a:solidFill>
                <a:srgbClr val="E0B546"/>
              </a:solidFill>
              <a:latin typeface="Open Sans"/>
              <a:ea typeface="Open Sans"/>
              <a:cs typeface="Open Sans"/>
              <a:sym typeface="Open Sans"/>
            </a:endParaRPr>
          </a:p>
        </p:txBody>
      </p:sp>
      <p:cxnSp>
        <p:nvCxnSpPr>
          <p:cNvPr id="357" name="Google Shape;357;p22"/>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358" name="Google Shape;358;p22"/>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grpSp>
        <p:nvGrpSpPr>
          <p:cNvPr id="359" name="Google Shape;359;p22"/>
          <p:cNvGrpSpPr/>
          <p:nvPr/>
        </p:nvGrpSpPr>
        <p:grpSpPr>
          <a:xfrm>
            <a:off x="577367" y="1061744"/>
            <a:ext cx="1889687" cy="1383150"/>
            <a:chOff x="9923758" y="3442886"/>
            <a:chExt cx="1921383" cy="1369116"/>
          </a:xfrm>
        </p:grpSpPr>
        <p:pic>
          <p:nvPicPr>
            <p:cNvPr id="360" name="Google Shape;360;p22"/>
            <p:cNvPicPr preferRelativeResize="0"/>
            <p:nvPr/>
          </p:nvPicPr>
          <p:blipFill rotWithShape="1">
            <a:blip r:embed="rId3">
              <a:alphaModFix/>
            </a:blip>
            <a:srcRect b="46063" l="0" r="0" t="16364"/>
            <a:stretch/>
          </p:blipFill>
          <p:spPr>
            <a:xfrm>
              <a:off x="9923758" y="3442886"/>
              <a:ext cx="1921383" cy="823387"/>
            </a:xfrm>
            <a:prstGeom prst="rect">
              <a:avLst/>
            </a:prstGeom>
            <a:noFill/>
            <a:ln>
              <a:noFill/>
            </a:ln>
          </p:spPr>
        </p:pic>
        <p:sp>
          <p:nvSpPr>
            <p:cNvPr id="361" name="Google Shape;361;p22"/>
            <p:cNvSpPr/>
            <p:nvPr/>
          </p:nvSpPr>
          <p:spPr>
            <a:xfrm>
              <a:off x="10059784" y="4138741"/>
              <a:ext cx="1714408" cy="67326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rgbClr val="BF8D2C"/>
                  </a:solidFill>
                  <a:latin typeface="Open Sans"/>
                  <a:ea typeface="Open Sans"/>
                  <a:cs typeface="Open Sans"/>
                  <a:sym typeface="Open Sans"/>
                </a:rPr>
                <a:t>VISION COMMUNICATION</a:t>
              </a:r>
              <a:endParaRPr/>
            </a:p>
          </p:txBody>
        </p:sp>
      </p:grpSp>
      <p:sp>
        <p:nvSpPr>
          <p:cNvPr id="362" name="Google Shape;362;p22"/>
          <p:cNvSpPr txBox="1"/>
          <p:nvPr/>
        </p:nvSpPr>
        <p:spPr>
          <a:xfrm>
            <a:off x="350640" y="2405943"/>
            <a:ext cx="2482256" cy="1569660"/>
          </a:xfrm>
          <a:prstGeom prst="rect">
            <a:avLst/>
          </a:prstGeom>
          <a:solidFill>
            <a:srgbClr val="CFD5E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“moves hearts to desire that preferred future and be willing to make the changes necessary” </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Divine Renovation Workbook,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pp 60</a:t>
            </a:r>
            <a:endParaRPr/>
          </a:p>
        </p:txBody>
      </p:sp>
      <p:graphicFrame>
        <p:nvGraphicFramePr>
          <p:cNvPr id="363" name="Google Shape;363;p22"/>
          <p:cNvGraphicFramePr/>
          <p:nvPr/>
        </p:nvGraphicFramePr>
        <p:xfrm>
          <a:off x="3268516" y="1061744"/>
          <a:ext cx="3000000" cy="3000000"/>
        </p:xfrm>
        <a:graphic>
          <a:graphicData uri="http://schemas.openxmlformats.org/drawingml/2006/table">
            <a:tbl>
              <a:tblPr bandRow="1">
                <a:noFill/>
                <a:tableStyleId>{982CDB3E-1449-4580-AEC2-850C693A207D}</a:tableStyleId>
              </a:tblPr>
              <a:tblGrid>
                <a:gridCol w="1183200"/>
                <a:gridCol w="7421725"/>
              </a:tblGrid>
              <a:tr h="370850">
                <a:tc>
                  <a:txBody>
                    <a:bodyPr/>
                    <a:lstStyle/>
                    <a:p>
                      <a:pPr indent="0" lvl="0" marL="0" marR="0" rtl="0" algn="l">
                        <a:spcBef>
                          <a:spcPts val="0"/>
                        </a:spcBef>
                        <a:spcAft>
                          <a:spcPts val="0"/>
                        </a:spcAft>
                        <a:buNone/>
                      </a:pPr>
                      <a:r>
                        <a:rPr b="1" lang="en-US" sz="1800"/>
                        <a:t>Publish</a:t>
                      </a:r>
                      <a:endParaRPr/>
                    </a:p>
                  </a:txBody>
                  <a:tcPr marT="45725" marB="45725" marR="91450" marL="91450" anchor="ctr"/>
                </a:tc>
                <a:tc>
                  <a:txBody>
                    <a:bodyPr/>
                    <a:lstStyle/>
                    <a:p>
                      <a:pPr indent="0" lvl="0" marL="0" marR="0" rtl="0" algn="l">
                        <a:spcBef>
                          <a:spcPts val="0"/>
                        </a:spcBef>
                        <a:spcAft>
                          <a:spcPts val="0"/>
                        </a:spcAft>
                        <a:buNone/>
                      </a:pPr>
                      <a:r>
                        <a:rPr lang="en-US" sz="1800"/>
                        <a:t>Everywhere: Website, bulletin, letterhead, business cards, plus</a:t>
                      </a:r>
                      <a:endParaRPr/>
                    </a:p>
                    <a:p>
                      <a:pPr indent="0" lvl="0" marL="0" marR="0" rtl="0" algn="l">
                        <a:lnSpc>
                          <a:spcPct val="100000"/>
                        </a:lnSpc>
                        <a:spcBef>
                          <a:spcPts val="0"/>
                        </a:spcBef>
                        <a:spcAft>
                          <a:spcPts val="0"/>
                        </a:spcAft>
                        <a:buClr>
                          <a:schemeClr val="dk1"/>
                        </a:buClr>
                        <a:buSzPts val="1800"/>
                        <a:buFont typeface="Arial"/>
                        <a:buNone/>
                      </a:pPr>
                      <a:r>
                        <a:rPr b="1" lang="en-US" sz="1800"/>
                        <a:t>Five Minute Rule! (Six Weeping Widows)</a:t>
                      </a:r>
                      <a:endParaRPr/>
                    </a:p>
                    <a:p>
                      <a:pPr indent="-285750" lvl="0" marL="285750" marR="0" rtl="0" algn="l">
                        <a:spcBef>
                          <a:spcPts val="0"/>
                        </a:spcBef>
                        <a:spcAft>
                          <a:spcPts val="0"/>
                        </a:spcAft>
                        <a:buClr>
                          <a:schemeClr val="dk1"/>
                        </a:buClr>
                        <a:buSzPts val="1800"/>
                        <a:buFont typeface="Arial"/>
                        <a:buChar char="•"/>
                      </a:pPr>
                      <a:r>
                        <a:rPr lang="en-US" sz="1800"/>
                        <a:t>Why vision matters</a:t>
                      </a:r>
                      <a:endParaRPr/>
                    </a:p>
                    <a:p>
                      <a:pPr indent="-285750" lvl="0" marL="285750" marR="0" rtl="0" algn="l">
                        <a:spcBef>
                          <a:spcPts val="0"/>
                        </a:spcBef>
                        <a:spcAft>
                          <a:spcPts val="0"/>
                        </a:spcAft>
                        <a:buClr>
                          <a:schemeClr val="dk1"/>
                        </a:buClr>
                        <a:buSzPts val="1800"/>
                        <a:buFont typeface="Arial"/>
                        <a:buChar char="•"/>
                      </a:pPr>
                      <a:r>
                        <a:rPr lang="en-US" sz="1800"/>
                        <a:t>Why this vision</a:t>
                      </a:r>
                      <a:endParaRPr/>
                    </a:p>
                    <a:p>
                      <a:pPr indent="-285750" lvl="0" marL="285750" marR="0" rtl="0" algn="l">
                        <a:spcBef>
                          <a:spcPts val="0"/>
                        </a:spcBef>
                        <a:spcAft>
                          <a:spcPts val="0"/>
                        </a:spcAft>
                        <a:buClr>
                          <a:schemeClr val="dk1"/>
                        </a:buClr>
                        <a:buSzPts val="1800"/>
                        <a:buFont typeface="Arial"/>
                        <a:buChar char="•"/>
                      </a:pPr>
                      <a:r>
                        <a:rPr lang="en-US" sz="1800"/>
                        <a:t>What this vision involves/impacts</a:t>
                      </a:r>
                      <a:endParaRPr/>
                    </a:p>
                  </a:txBody>
                  <a:tcPr marT="45725" marB="45725" marR="91450" marL="91450"/>
                </a:tc>
              </a:tr>
              <a:tr h="370850">
                <a:tc>
                  <a:txBody>
                    <a:bodyPr/>
                    <a:lstStyle/>
                    <a:p>
                      <a:pPr indent="0" lvl="0" marL="0" marR="0" rtl="0" algn="l">
                        <a:spcBef>
                          <a:spcPts val="0"/>
                        </a:spcBef>
                        <a:spcAft>
                          <a:spcPts val="0"/>
                        </a:spcAft>
                        <a:buNone/>
                      </a:pPr>
                      <a:r>
                        <a:rPr b="1" lang="en-US" sz="1800"/>
                        <a:t>Promote</a:t>
                      </a:r>
                      <a:endParaRPr/>
                    </a:p>
                  </a:txBody>
                  <a:tcPr marT="45725" marB="45725" marR="91450" marL="91450" anchor="ctr"/>
                </a:tc>
                <a:tc>
                  <a:txBody>
                    <a:bodyPr/>
                    <a:lstStyle/>
                    <a:p>
                      <a:pPr indent="0" lvl="0" marL="0" marR="0" rtl="0" algn="l">
                        <a:spcBef>
                          <a:spcPts val="0"/>
                        </a:spcBef>
                        <a:spcAft>
                          <a:spcPts val="0"/>
                        </a:spcAft>
                        <a:buClr>
                          <a:schemeClr val="dk1"/>
                        </a:buClr>
                        <a:buSzPts val="1800"/>
                        <a:buFont typeface="Arial"/>
                        <a:buNone/>
                      </a:pPr>
                      <a:r>
                        <a:rPr lang="en-US" sz="1800"/>
                        <a:t>Explain vision and its impacts to key people/influencers in your Family</a:t>
                      </a:r>
                      <a:endParaRPr/>
                    </a:p>
                    <a:p>
                      <a:pPr indent="-285750" lvl="0" marL="285750" marR="0" rtl="0" algn="l">
                        <a:spcBef>
                          <a:spcPts val="0"/>
                        </a:spcBef>
                        <a:spcAft>
                          <a:spcPts val="0"/>
                        </a:spcAft>
                        <a:buClr>
                          <a:schemeClr val="dk1"/>
                        </a:buClr>
                        <a:buSzPts val="1800"/>
                        <a:buFont typeface="Arial"/>
                        <a:buChar char="•"/>
                      </a:pPr>
                      <a:r>
                        <a:rPr lang="en-US" sz="1800"/>
                        <a:t>Family Pastoral Council and Finance Council</a:t>
                      </a:r>
                      <a:endParaRPr/>
                    </a:p>
                    <a:p>
                      <a:pPr indent="-285750" lvl="0" marL="285750" marR="0" rtl="0" algn="l">
                        <a:spcBef>
                          <a:spcPts val="0"/>
                        </a:spcBef>
                        <a:spcAft>
                          <a:spcPts val="0"/>
                        </a:spcAft>
                        <a:buClr>
                          <a:schemeClr val="dk1"/>
                        </a:buClr>
                        <a:buSzPts val="1800"/>
                        <a:buFont typeface="Arial"/>
                        <a:buChar char="•"/>
                      </a:pPr>
                      <a:r>
                        <a:rPr lang="en-US" sz="1800"/>
                        <a:t>Family staff</a:t>
                      </a:r>
                      <a:endParaRPr/>
                    </a:p>
                    <a:p>
                      <a:pPr indent="-285750" lvl="0" marL="285750" marR="0" rtl="0" algn="l">
                        <a:spcBef>
                          <a:spcPts val="0"/>
                        </a:spcBef>
                        <a:spcAft>
                          <a:spcPts val="0"/>
                        </a:spcAft>
                        <a:buClr>
                          <a:schemeClr val="dk1"/>
                        </a:buClr>
                        <a:buSzPts val="1800"/>
                        <a:buFont typeface="Arial"/>
                        <a:buChar char="•"/>
                      </a:pPr>
                      <a:r>
                        <a:rPr lang="en-US" sz="1800"/>
                        <a:t>Ministry leaders</a:t>
                      </a:r>
                      <a:endParaRPr/>
                    </a:p>
                    <a:p>
                      <a:pPr indent="-285750" lvl="0" marL="285750" marR="0" rtl="0" algn="l">
                        <a:spcBef>
                          <a:spcPts val="0"/>
                        </a:spcBef>
                        <a:spcAft>
                          <a:spcPts val="0"/>
                        </a:spcAft>
                        <a:buClr>
                          <a:schemeClr val="dk1"/>
                        </a:buClr>
                        <a:buSzPts val="1800"/>
                        <a:buFont typeface="Arial"/>
                        <a:buChar char="•"/>
                      </a:pPr>
                      <a:r>
                        <a:rPr lang="en-US" sz="1800"/>
                        <a:t>Parishioners/Town Halls</a:t>
                      </a:r>
                      <a:endParaRPr/>
                    </a:p>
                    <a:p>
                      <a:pPr indent="0" lvl="0" marL="0" marR="0" rtl="0" algn="l">
                        <a:spcBef>
                          <a:spcPts val="0"/>
                        </a:spcBef>
                        <a:spcAft>
                          <a:spcPts val="0"/>
                        </a:spcAft>
                        <a:buClr>
                          <a:schemeClr val="dk1"/>
                        </a:buClr>
                        <a:buSzPts val="1800"/>
                        <a:buFont typeface="Calibri"/>
                        <a:buNone/>
                      </a:pPr>
                      <a:r>
                        <a:rPr lang="en-US" sz="1800"/>
                        <a:t>All parish leaders should be able to explain vision</a:t>
                      </a:r>
                      <a:endParaRPr/>
                    </a:p>
                  </a:txBody>
                  <a:tcPr marT="45725" marB="45725" marR="91450" marL="91450"/>
                </a:tc>
              </a:tr>
              <a:tr h="370850">
                <a:tc>
                  <a:txBody>
                    <a:bodyPr/>
                    <a:lstStyle/>
                    <a:p>
                      <a:pPr indent="0" lvl="0" marL="0" marR="0" rtl="0" algn="l">
                        <a:spcBef>
                          <a:spcPts val="0"/>
                        </a:spcBef>
                        <a:spcAft>
                          <a:spcPts val="0"/>
                        </a:spcAft>
                        <a:buNone/>
                      </a:pPr>
                      <a:r>
                        <a:rPr b="1" lang="en-US" sz="1800"/>
                        <a:t>Preach</a:t>
                      </a:r>
                      <a:endParaRPr/>
                    </a:p>
                  </a:txBody>
                  <a:tcPr marT="45725" marB="45725" marR="91450" marL="91450" anchor="ctr"/>
                </a:tc>
                <a:tc>
                  <a:txBody>
                    <a:bodyPr/>
                    <a:lstStyle/>
                    <a:p>
                      <a:pPr indent="0" lvl="0" marL="0" marR="0" rtl="0" algn="l">
                        <a:spcBef>
                          <a:spcPts val="0"/>
                        </a:spcBef>
                        <a:spcAft>
                          <a:spcPts val="0"/>
                        </a:spcAft>
                        <a:buNone/>
                      </a:pPr>
                      <a:r>
                        <a:rPr lang="en-US" sz="1800"/>
                        <a:t>Specifically preach about the vision and its importance at all Masses in all locations</a:t>
                      </a:r>
                      <a:endParaRPr/>
                    </a:p>
                    <a:p>
                      <a:pPr indent="0" lvl="0" marL="0" marR="0" rtl="0" algn="l">
                        <a:spcBef>
                          <a:spcPts val="0"/>
                        </a:spcBef>
                        <a:spcAft>
                          <a:spcPts val="0"/>
                        </a:spcAft>
                        <a:buNone/>
                      </a:pPr>
                      <a:r>
                        <a:rPr lang="en-US" sz="1800"/>
                        <a:t>Define key themes from this vision for all preachers to use </a:t>
                      </a:r>
                      <a:r>
                        <a:rPr i="1" lang="en-US" sz="1800"/>
                        <a:t>ongoing</a:t>
                      </a:r>
                      <a:endParaRPr/>
                    </a:p>
                    <a:p>
                      <a:pPr indent="0" lvl="0" marL="0" marR="0" rtl="0" algn="l">
                        <a:spcBef>
                          <a:spcPts val="0"/>
                        </a:spcBef>
                        <a:spcAft>
                          <a:spcPts val="0"/>
                        </a:spcAft>
                        <a:buNone/>
                      </a:pPr>
                      <a:r>
                        <a:rPr i="0" lang="en-US" sz="1800"/>
                        <a:t>Refer to </a:t>
                      </a:r>
                      <a:r>
                        <a:rPr lang="en-US" sz="1800"/>
                        <a:t>v</a:t>
                      </a:r>
                      <a:r>
                        <a:rPr i="0" lang="en-US" sz="1800"/>
                        <a:t>ision when communicating changes</a:t>
                      </a:r>
                      <a:endParaRPr/>
                    </a:p>
                  </a:txBody>
                  <a:tcPr marT="45725" marB="45725" marR="91450" marL="91450"/>
                </a:tc>
              </a:tr>
              <a:tr h="370850">
                <a:tc>
                  <a:txBody>
                    <a:bodyPr/>
                    <a:lstStyle/>
                    <a:p>
                      <a:pPr indent="0" lvl="0" marL="0" marR="0" rtl="0" algn="l">
                        <a:spcBef>
                          <a:spcPts val="0"/>
                        </a:spcBef>
                        <a:spcAft>
                          <a:spcPts val="0"/>
                        </a:spcAft>
                        <a:buNone/>
                      </a:pPr>
                      <a:r>
                        <a:rPr b="1" lang="en-US" sz="1800"/>
                        <a:t>Persevere</a:t>
                      </a:r>
                      <a:endParaRPr/>
                    </a:p>
                  </a:txBody>
                  <a:tcPr marT="45725" marB="45725" marR="91450" marL="91450" anchor="ctr"/>
                </a:tc>
                <a:tc>
                  <a:txBody>
                    <a:bodyPr/>
                    <a:lstStyle/>
                    <a:p>
                      <a:pPr indent="0" lvl="0" marL="0" marR="0" rtl="0" algn="l">
                        <a:spcBef>
                          <a:spcPts val="0"/>
                        </a:spcBef>
                        <a:spcAft>
                          <a:spcPts val="0"/>
                        </a:spcAft>
                        <a:buNone/>
                      </a:pPr>
                      <a:r>
                        <a:rPr lang="en-US" sz="1800"/>
                        <a:t>Vision is communicated continually, over time. </a:t>
                      </a:r>
                      <a:endParaRPr/>
                    </a:p>
                    <a:p>
                      <a:pPr indent="0" lvl="0" marL="0" marR="0" rtl="0" algn="l">
                        <a:spcBef>
                          <a:spcPts val="0"/>
                        </a:spcBef>
                        <a:spcAft>
                          <a:spcPts val="0"/>
                        </a:spcAft>
                        <a:buNone/>
                      </a:pPr>
                      <a:r>
                        <a:rPr b="1" i="1" lang="en-US" sz="1800"/>
                        <a:t>It takes years to change hearts.  </a:t>
                      </a:r>
                      <a:r>
                        <a:rPr lang="en-US" sz="1800"/>
                        <a:t> </a:t>
                      </a:r>
                      <a:endParaRPr/>
                    </a:p>
                  </a:txBody>
                  <a:tcPr marT="45725" marB="45725" marR="91450" marL="91450"/>
                </a:tc>
              </a:tr>
              <a:tr h="370850">
                <a:tc>
                  <a:txBody>
                    <a:bodyPr/>
                    <a:lstStyle/>
                    <a:p>
                      <a:pPr indent="0" lvl="0" marL="0" marR="0" rtl="0" algn="l">
                        <a:spcBef>
                          <a:spcPts val="0"/>
                        </a:spcBef>
                        <a:spcAft>
                          <a:spcPts val="0"/>
                        </a:spcAft>
                        <a:buNone/>
                      </a:pPr>
                      <a:r>
                        <a:rPr b="1" lang="en-US" sz="1800"/>
                        <a:t>Patience</a:t>
                      </a:r>
                      <a:endParaRPr/>
                    </a:p>
                  </a:txBody>
                  <a:tcPr marT="45725" marB="45725" marR="91450" marL="91450" anchor="ctr"/>
                </a:tc>
                <a:tc>
                  <a:txBody>
                    <a:bodyPr/>
                    <a:lstStyle/>
                    <a:p>
                      <a:pPr indent="0" lvl="0" marL="0" marR="0" rtl="0" algn="l">
                        <a:spcBef>
                          <a:spcPts val="0"/>
                        </a:spcBef>
                        <a:spcAft>
                          <a:spcPts val="0"/>
                        </a:spcAft>
                        <a:buNone/>
                      </a:pPr>
                      <a:r>
                        <a:rPr b="1" lang="en-US" sz="1800"/>
                        <a:t>Expect resistance</a:t>
                      </a:r>
                      <a:r>
                        <a:rPr lang="en-US" sz="1800"/>
                        <a:t>.  </a:t>
                      </a:r>
                      <a:endParaRPr/>
                    </a:p>
                  </a:txBody>
                  <a:tcPr marT="45725" marB="45725" marR="91450" marL="91450"/>
                </a:tc>
              </a:tr>
            </a:tbl>
          </a:graphicData>
        </a:graphic>
      </p:graphicFrame>
      <p:sp>
        <p:nvSpPr>
          <p:cNvPr id="364" name="Google Shape;364;p22"/>
          <p:cNvSpPr txBox="1"/>
          <p:nvPr/>
        </p:nvSpPr>
        <p:spPr>
          <a:xfrm>
            <a:off x="350650" y="4314901"/>
            <a:ext cx="2482200" cy="1939500"/>
          </a:xfrm>
          <a:prstGeom prst="rect">
            <a:avLst/>
          </a:prstGeom>
          <a:solidFill>
            <a:srgbClr val="E9EBF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a:solidFill>
                  <a:srgbClr val="000000"/>
                </a:solidFill>
                <a:latin typeface="Arial"/>
                <a:ea typeface="Arial"/>
                <a:cs typeface="Arial"/>
                <a:sym typeface="Arial"/>
              </a:rPr>
              <a:t>“</a:t>
            </a:r>
            <a:r>
              <a:rPr i="1" lang="en-US" sz="1800">
                <a:solidFill>
                  <a:srgbClr val="000000"/>
                </a:solidFill>
                <a:latin typeface="Calibri"/>
                <a:ea typeface="Calibri"/>
                <a:cs typeface="Calibri"/>
                <a:sym typeface="Calibri"/>
              </a:rPr>
              <a:t>Great vision communication usually means heartfelt messages are coming from real human beings.”    </a:t>
            </a:r>
            <a:endParaRPr i="1" sz="1800">
              <a:solidFill>
                <a:srgbClr val="000000"/>
              </a:solidFill>
              <a:latin typeface="Calibri"/>
              <a:ea typeface="Calibri"/>
              <a:cs typeface="Calibri"/>
              <a:sym typeface="Calibri"/>
            </a:endParaRPr>
          </a:p>
          <a:p>
            <a:pPr indent="0" lvl="0" marL="0" marR="0" rtl="0" algn="l">
              <a:spcBef>
                <a:spcPts val="0"/>
              </a:spcBef>
              <a:spcAft>
                <a:spcPts val="0"/>
              </a:spcAft>
              <a:buNone/>
            </a:pPr>
            <a:r>
              <a:rPr i="0" lang="en-US" sz="1200">
                <a:solidFill>
                  <a:srgbClr val="000000"/>
                </a:solidFill>
                <a:latin typeface="Calibri"/>
                <a:ea typeface="Calibri"/>
                <a:cs typeface="Calibri"/>
                <a:sym typeface="Calibri"/>
              </a:rPr>
              <a:t>John P. Kotter</a:t>
            </a:r>
            <a:endParaRPr i="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b="0" l="0" r="0" t="0"/>
          <a:stretch/>
        </p:blipFill>
        <p:spPr>
          <a:xfrm>
            <a:off x="4989467" y="0"/>
            <a:ext cx="2224213" cy="2177876"/>
          </a:xfrm>
          <a:prstGeom prst="rect">
            <a:avLst/>
          </a:prstGeom>
          <a:noFill/>
          <a:ln>
            <a:noFill/>
          </a:ln>
        </p:spPr>
      </p:pic>
      <p:pic>
        <p:nvPicPr>
          <p:cNvPr id="371" name="Google Shape;371;p23"/>
          <p:cNvPicPr preferRelativeResize="0"/>
          <p:nvPr/>
        </p:nvPicPr>
        <p:blipFill rotWithShape="1">
          <a:blip r:embed="rId3">
            <a:alphaModFix/>
          </a:blip>
          <a:srcRect b="0" l="0" r="0" t="0"/>
          <a:stretch/>
        </p:blipFill>
        <p:spPr>
          <a:xfrm rot="10800000">
            <a:off x="4989467" y="4680124"/>
            <a:ext cx="2224213" cy="2177876"/>
          </a:xfrm>
          <a:prstGeom prst="rect">
            <a:avLst/>
          </a:prstGeom>
          <a:noFill/>
          <a:ln>
            <a:noFill/>
          </a:ln>
        </p:spPr>
      </p:pic>
      <p:pic>
        <p:nvPicPr>
          <p:cNvPr id="372" name="Google Shape;372;p23"/>
          <p:cNvPicPr preferRelativeResize="0"/>
          <p:nvPr/>
        </p:nvPicPr>
        <p:blipFill rotWithShape="1">
          <a:blip r:embed="rId4">
            <a:alphaModFix/>
          </a:blip>
          <a:srcRect b="0" l="0" r="0" t="0"/>
          <a:stretch/>
        </p:blipFill>
        <p:spPr>
          <a:xfrm>
            <a:off x="0" y="5516283"/>
            <a:ext cx="2105360" cy="1594970"/>
          </a:xfrm>
          <a:prstGeom prst="rect">
            <a:avLst/>
          </a:prstGeom>
          <a:noFill/>
          <a:ln>
            <a:noFill/>
          </a:ln>
        </p:spPr>
      </p:pic>
      <p:sp>
        <p:nvSpPr>
          <p:cNvPr id="373" name="Google Shape;373;p23"/>
          <p:cNvSpPr/>
          <p:nvPr/>
        </p:nvSpPr>
        <p:spPr>
          <a:xfrm>
            <a:off x="2638425" y="1304925"/>
            <a:ext cx="6924676" cy="455201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Mary, Mother of the Church and our Mother,</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present our prayer of thanksgiving to your Son.</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Beg from Him the graces we need to be faithful disciples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who follow Him with enthusiasm and joy.</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May our witness to the love of God bear fruit</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in our archdiocese, parishes, homes and hearts.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Teach us to be God’s joyful witnesses,</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to radiate Christ in all we do,</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so that all people might know, love and follow your Son</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through this life and into the next.</a:t>
            </a:r>
            <a:endParaRPr/>
          </a:p>
          <a:p>
            <a:pPr indent="0" lvl="0" marL="0" marR="0" rtl="0" algn="l">
              <a:lnSpc>
                <a:spcPct val="110000"/>
              </a:lnSpc>
              <a:spcBef>
                <a:spcPts val="0"/>
              </a:spcBef>
              <a:spcAft>
                <a:spcPts val="0"/>
              </a:spcAft>
              <a:buNone/>
            </a:pPr>
            <a:r>
              <a:rPr lang="en-US" sz="2400">
                <a:solidFill>
                  <a:srgbClr val="002060"/>
                </a:solidFill>
                <a:latin typeface="EB Garamond"/>
                <a:ea typeface="EB Garamond"/>
                <a:cs typeface="EB Garamond"/>
                <a:sym typeface="EB Garamond"/>
              </a:rPr>
              <a:t>Amen.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3"/>
          <p:cNvPicPr preferRelativeResize="0"/>
          <p:nvPr/>
        </p:nvPicPr>
        <p:blipFill rotWithShape="1">
          <a:blip r:embed="rId3">
            <a:alphaModFix/>
          </a:blip>
          <a:srcRect b="0" l="0" r="0" t="0"/>
          <a:stretch/>
        </p:blipFill>
        <p:spPr>
          <a:xfrm>
            <a:off x="4989467" y="0"/>
            <a:ext cx="2224213" cy="2177876"/>
          </a:xfrm>
          <a:prstGeom prst="rect">
            <a:avLst/>
          </a:prstGeom>
          <a:noFill/>
          <a:ln>
            <a:noFill/>
          </a:ln>
        </p:spPr>
      </p:pic>
      <p:pic>
        <p:nvPicPr>
          <p:cNvPr id="81" name="Google Shape;81;p3"/>
          <p:cNvPicPr preferRelativeResize="0"/>
          <p:nvPr/>
        </p:nvPicPr>
        <p:blipFill rotWithShape="1">
          <a:blip r:embed="rId3">
            <a:alphaModFix/>
          </a:blip>
          <a:srcRect b="0" l="0" r="0" t="0"/>
          <a:stretch/>
        </p:blipFill>
        <p:spPr>
          <a:xfrm rot="10800000">
            <a:off x="4989467" y="4680124"/>
            <a:ext cx="2224213" cy="2177876"/>
          </a:xfrm>
          <a:prstGeom prst="rect">
            <a:avLst/>
          </a:prstGeom>
          <a:noFill/>
          <a:ln>
            <a:noFill/>
          </a:ln>
        </p:spPr>
      </p:pic>
      <p:pic>
        <p:nvPicPr>
          <p:cNvPr id="82" name="Google Shape;82;p3"/>
          <p:cNvPicPr preferRelativeResize="0"/>
          <p:nvPr/>
        </p:nvPicPr>
        <p:blipFill rotWithShape="1">
          <a:blip r:embed="rId4">
            <a:alphaModFix/>
          </a:blip>
          <a:srcRect b="0" l="0" r="0" t="0"/>
          <a:stretch/>
        </p:blipFill>
        <p:spPr>
          <a:xfrm>
            <a:off x="0" y="5516283"/>
            <a:ext cx="2105360" cy="1594970"/>
          </a:xfrm>
          <a:prstGeom prst="rect">
            <a:avLst/>
          </a:prstGeom>
          <a:noFill/>
          <a:ln>
            <a:noFill/>
          </a:ln>
        </p:spPr>
      </p:pic>
      <p:sp>
        <p:nvSpPr>
          <p:cNvPr id="83" name="Google Shape;83;p3"/>
          <p:cNvSpPr/>
          <p:nvPr/>
        </p:nvSpPr>
        <p:spPr>
          <a:xfrm>
            <a:off x="2638425" y="1304925"/>
            <a:ext cx="6924676" cy="455201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Mary, Mother of the Church and our Mother,</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present our prayer of thanksgiving to your Son.</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Beg from Him the graces we need to be faithful disciples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who follow Him with enthusiasm and joy.</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May our witness to the love of God bear fruit</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in our archdiocese, parishes, homes and hearts.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Teach us to be God’s joyful witnesses,</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to radiate Christ in all we do,</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so that all people might know, love and follow your Son</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through this life and into the next.</a:t>
            </a:r>
            <a:endParaRPr/>
          </a:p>
          <a:p>
            <a:pPr indent="0" lvl="0" marL="0" marR="0" rtl="0" algn="l">
              <a:lnSpc>
                <a:spcPct val="110000"/>
              </a:lnSpc>
              <a:spcBef>
                <a:spcPts val="0"/>
              </a:spcBef>
              <a:spcAft>
                <a:spcPts val="0"/>
              </a:spcAft>
              <a:buNone/>
            </a:pPr>
            <a:r>
              <a:rPr b="0" i="0" lang="en-US" sz="2400" u="none" cap="none" strike="noStrike">
                <a:solidFill>
                  <a:srgbClr val="002060"/>
                </a:solidFill>
                <a:latin typeface="EB Garamond"/>
                <a:ea typeface="EB Garamond"/>
                <a:cs typeface="EB Garamond"/>
                <a:sym typeface="EB Garamond"/>
              </a:rPr>
              <a:t>Amen.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Family Visioning</a:t>
            </a:r>
            <a:endParaRPr b="0" i="0" sz="1400" u="none" cap="none" strike="noStrike">
              <a:solidFill>
                <a:srgbClr val="E0B546"/>
              </a:solidFill>
              <a:latin typeface="Open Sans"/>
              <a:ea typeface="Open Sans"/>
              <a:cs typeface="Open Sans"/>
              <a:sym typeface="Open Sans"/>
            </a:endParaRPr>
          </a:p>
        </p:txBody>
      </p:sp>
      <p:cxnSp>
        <p:nvCxnSpPr>
          <p:cNvPr id="90" name="Google Shape;90;p4"/>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91" name="Google Shape;91;p4"/>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92" name="Google Shape;92;p4"/>
          <p:cNvSpPr txBox="1"/>
          <p:nvPr/>
        </p:nvSpPr>
        <p:spPr>
          <a:xfrm>
            <a:off x="1231894" y="4822724"/>
            <a:ext cx="97281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Open Sans"/>
                <a:ea typeface="Open Sans"/>
                <a:cs typeface="Open Sans"/>
                <a:sym typeface="Open Sans"/>
              </a:rPr>
              <a:t>What </a:t>
            </a:r>
            <a:r>
              <a:rPr b="1" lang="en-US" sz="2800">
                <a:solidFill>
                  <a:schemeClr val="dk1"/>
                </a:solidFill>
                <a:latin typeface="Open Sans"/>
                <a:ea typeface="Open Sans"/>
                <a:cs typeface="Open Sans"/>
                <a:sym typeface="Open Sans"/>
              </a:rPr>
              <a:t>I</a:t>
            </a:r>
            <a:r>
              <a:rPr b="1" i="0" lang="en-US" sz="2800" u="none" cap="none" strike="noStrike">
                <a:solidFill>
                  <a:schemeClr val="dk1"/>
                </a:solidFill>
                <a:latin typeface="Open Sans"/>
                <a:ea typeface="Open Sans"/>
                <a:cs typeface="Open Sans"/>
                <a:sym typeface="Open Sans"/>
              </a:rPr>
              <a:t>s Vision?</a:t>
            </a:r>
            <a:endParaRPr/>
          </a:p>
          <a:p>
            <a:pPr indent="-279400" lvl="0" marL="457200" marR="0" rtl="0" algn="ctr">
              <a:spcBef>
                <a:spcPts val="0"/>
              </a:spcBef>
              <a:spcAft>
                <a:spcPts val="0"/>
              </a:spcAft>
              <a:buClr>
                <a:schemeClr val="dk1"/>
              </a:buClr>
              <a:buSzPts val="2800"/>
              <a:buFont typeface="Arial"/>
              <a:buNone/>
            </a:pPr>
            <a:r>
              <a:t/>
            </a:r>
            <a:endParaRPr b="0" i="0" sz="2800" u="none" cap="none" strike="noStrike">
              <a:solidFill>
                <a:schemeClr val="dk1"/>
              </a:solidFill>
              <a:latin typeface="Open Sans"/>
              <a:ea typeface="Open Sans"/>
              <a:cs typeface="Open Sans"/>
              <a:sym typeface="Open Sans"/>
            </a:endParaRPr>
          </a:p>
        </p:txBody>
      </p:sp>
      <p:pic>
        <p:nvPicPr>
          <p:cNvPr descr="Logo, icon&#10;&#10;Description automatically generated" id="93" name="Google Shape;93;p4"/>
          <p:cNvPicPr preferRelativeResize="0"/>
          <p:nvPr/>
        </p:nvPicPr>
        <p:blipFill rotWithShape="1">
          <a:blip r:embed="rId3">
            <a:alphaModFix/>
          </a:blip>
          <a:srcRect b="0" l="0" r="0" t="0"/>
          <a:stretch/>
        </p:blipFill>
        <p:spPr>
          <a:xfrm>
            <a:off x="0" y="2296410"/>
            <a:ext cx="12192000" cy="2265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4E4E63"/>
                </a:solidFill>
                <a:latin typeface="EB Garamond"/>
                <a:ea typeface="EB Garamond"/>
                <a:cs typeface="EB Garamond"/>
                <a:sym typeface="EB Garamond"/>
              </a:rPr>
              <a:t>Vision</a:t>
            </a:r>
            <a:endParaRPr b="0" i="0" sz="3200" u="none" cap="none" strike="noStrike">
              <a:solidFill>
                <a:srgbClr val="4E4E63"/>
              </a:solidFill>
              <a:latin typeface="EB Garamond"/>
              <a:ea typeface="EB Garamond"/>
              <a:cs typeface="EB Garamond"/>
              <a:sym typeface="EB Garamond"/>
            </a:endParaRPr>
          </a:p>
        </p:txBody>
      </p:sp>
      <p:sp>
        <p:nvSpPr>
          <p:cNvPr id="100" name="Google Shape;100;p5"/>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E0B546"/>
                </a:solidFill>
                <a:latin typeface="Open Sans"/>
                <a:ea typeface="Open Sans"/>
                <a:cs typeface="Open Sans"/>
                <a:sym typeface="Open Sans"/>
              </a:rPr>
              <a:t>Family Visioning</a:t>
            </a:r>
            <a:endParaRPr b="0" i="0" sz="1400" u="none" cap="none" strike="noStrike">
              <a:solidFill>
                <a:srgbClr val="E0B546"/>
              </a:solidFill>
              <a:latin typeface="Open Sans"/>
              <a:ea typeface="Open Sans"/>
              <a:cs typeface="Open Sans"/>
              <a:sym typeface="Open Sans"/>
            </a:endParaRPr>
          </a:p>
        </p:txBody>
      </p:sp>
      <p:cxnSp>
        <p:nvCxnSpPr>
          <p:cNvPr id="101" name="Google Shape;101;p5"/>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02" name="Google Shape;102;p5"/>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03" name="Google Shape;103;p5"/>
          <p:cNvSpPr txBox="1"/>
          <p:nvPr/>
        </p:nvSpPr>
        <p:spPr>
          <a:xfrm>
            <a:off x="556221" y="1369519"/>
            <a:ext cx="10591240" cy="5280436"/>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spcBef>
                <a:spcPts val="0"/>
              </a:spcBef>
              <a:spcAft>
                <a:spcPts val="0"/>
              </a:spcAft>
              <a:buNone/>
            </a:pPr>
            <a:r>
              <a:rPr b="1" i="0" lang="en-US" sz="2800" u="none" cap="none" strike="noStrike">
                <a:solidFill>
                  <a:schemeClr val="dk1"/>
                </a:solidFill>
                <a:latin typeface="Open Sans"/>
                <a:ea typeface="Open Sans"/>
                <a:cs typeface="Open Sans"/>
                <a:sym typeface="Open Sans"/>
              </a:rPr>
              <a:t>What is a </a:t>
            </a:r>
            <a:r>
              <a:rPr b="1" lang="en-US" sz="2800">
                <a:solidFill>
                  <a:schemeClr val="dk1"/>
                </a:solidFill>
                <a:latin typeface="Open Sans"/>
                <a:ea typeface="Open Sans"/>
                <a:cs typeface="Open Sans"/>
                <a:sym typeface="Open Sans"/>
              </a:rPr>
              <a:t>v</a:t>
            </a:r>
            <a:r>
              <a:rPr b="1" i="0" lang="en-US" sz="2800" u="none" cap="none" strike="noStrike">
                <a:solidFill>
                  <a:schemeClr val="dk1"/>
                </a:solidFill>
                <a:latin typeface="Open Sans"/>
                <a:ea typeface="Open Sans"/>
                <a:cs typeface="Open Sans"/>
                <a:sym typeface="Open Sans"/>
              </a:rPr>
              <a:t>ision </a:t>
            </a:r>
            <a:r>
              <a:rPr b="1" lang="en-US" sz="2800">
                <a:solidFill>
                  <a:schemeClr val="dk1"/>
                </a:solidFill>
                <a:latin typeface="Open Sans"/>
                <a:ea typeface="Open Sans"/>
                <a:cs typeface="Open Sans"/>
                <a:sym typeface="Open Sans"/>
              </a:rPr>
              <a:t>s</a:t>
            </a:r>
            <a:r>
              <a:rPr b="1" i="0" lang="en-US" sz="2800" u="none" cap="none" strike="noStrike">
                <a:solidFill>
                  <a:schemeClr val="dk1"/>
                </a:solidFill>
                <a:latin typeface="Open Sans"/>
                <a:ea typeface="Open Sans"/>
                <a:cs typeface="Open Sans"/>
                <a:sym typeface="Open Sans"/>
              </a:rPr>
              <a:t>tatement?</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A short, concise statement that encapsulates a clear, </a:t>
            </a:r>
            <a:r>
              <a:rPr b="1" lang="en-US" sz="2800">
                <a:solidFill>
                  <a:schemeClr val="dk1"/>
                </a:solidFill>
                <a:latin typeface="Open Sans"/>
                <a:ea typeface="Open Sans"/>
                <a:cs typeface="Open Sans"/>
                <a:sym typeface="Open Sans"/>
              </a:rPr>
              <a:t>aspirational stretch goal </a:t>
            </a:r>
            <a:r>
              <a:rPr lang="en-US" sz="2800">
                <a:solidFill>
                  <a:schemeClr val="dk1"/>
                </a:solidFill>
                <a:latin typeface="Open Sans"/>
                <a:ea typeface="Open Sans"/>
                <a:cs typeface="Open Sans"/>
                <a:sym typeface="Open Sans"/>
              </a:rPr>
              <a:t>as foundation for future direction.</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Defines </a:t>
            </a:r>
            <a:r>
              <a:rPr b="1" lang="en-US" sz="2800">
                <a:solidFill>
                  <a:schemeClr val="dk1"/>
                </a:solidFill>
                <a:latin typeface="Open Sans"/>
                <a:ea typeface="Open Sans"/>
                <a:cs typeface="Open Sans"/>
                <a:sym typeface="Open Sans"/>
              </a:rPr>
              <a:t>priorities</a:t>
            </a:r>
            <a:r>
              <a:rPr lang="en-US" sz="2800">
                <a:solidFill>
                  <a:schemeClr val="dk1"/>
                </a:solidFill>
                <a:latin typeface="Open Sans"/>
                <a:ea typeface="Open Sans"/>
                <a:cs typeface="Open Sans"/>
                <a:sym typeface="Open Sans"/>
              </a:rPr>
              <a:t> for Family resources, facilities and funds.</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lang="en-US" sz="2800">
                <a:solidFill>
                  <a:schemeClr val="dk1"/>
                </a:solidFill>
                <a:latin typeface="Open Sans"/>
                <a:ea typeface="Open Sans"/>
                <a:cs typeface="Open Sans"/>
                <a:sym typeface="Open Sans"/>
              </a:rPr>
              <a:t>Allows leadership to </a:t>
            </a:r>
            <a:r>
              <a:rPr b="1" lang="en-US" sz="2800">
                <a:solidFill>
                  <a:schemeClr val="dk1"/>
                </a:solidFill>
                <a:latin typeface="Open Sans"/>
                <a:ea typeface="Open Sans"/>
                <a:cs typeface="Open Sans"/>
                <a:sym typeface="Open Sans"/>
              </a:rPr>
              <a:t>delegate</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responsibility </a:t>
            </a:r>
            <a:r>
              <a:rPr lang="en-US" sz="2800">
                <a:solidFill>
                  <a:schemeClr val="dk1"/>
                </a:solidFill>
                <a:latin typeface="Open Sans"/>
                <a:ea typeface="Open Sans"/>
                <a:cs typeface="Open Sans"/>
                <a:sym typeface="Open Sans"/>
              </a:rPr>
              <a:t>to others who refer to vision for guidance.</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443865" lvl="0" marL="457200" marR="0" rtl="0" algn="l">
              <a:spcBef>
                <a:spcPts val="0"/>
              </a:spcBef>
              <a:spcAft>
                <a:spcPts val="0"/>
              </a:spcAft>
              <a:buClr>
                <a:schemeClr val="dk1"/>
              </a:buClr>
              <a:buSzPct val="100000"/>
              <a:buFont typeface="Arial"/>
              <a:buChar char="•"/>
            </a:pPr>
            <a:r>
              <a:rPr b="1" lang="en-US" sz="2800">
                <a:solidFill>
                  <a:schemeClr val="dk1"/>
                </a:solidFill>
                <a:latin typeface="Open Sans"/>
                <a:ea typeface="Open Sans"/>
                <a:cs typeface="Open Sans"/>
                <a:sym typeface="Open Sans"/>
              </a:rPr>
              <a:t>P</a:t>
            </a:r>
            <a:r>
              <a:rPr b="1" lang="en-US" sz="2800">
                <a:solidFill>
                  <a:schemeClr val="dk1"/>
                </a:solidFill>
                <a:latin typeface="Open Sans"/>
                <a:ea typeface="Open Sans"/>
                <a:cs typeface="Open Sans"/>
                <a:sym typeface="Open Sans"/>
              </a:rPr>
              <a:t>ulls people forward</a:t>
            </a:r>
            <a:r>
              <a:rPr lang="en-US" sz="2800">
                <a:solidFill>
                  <a:schemeClr val="dk1"/>
                </a:solidFill>
                <a:latin typeface="Open Sans"/>
                <a:ea typeface="Open Sans"/>
                <a:cs typeface="Open Sans"/>
                <a:sym typeface="Open Sans"/>
              </a:rPr>
              <a:t>, away from clinging to the past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10" name="Google Shape;110;p6"/>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11" name="Google Shape;111;p6"/>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12" name="Google Shape;112;p6"/>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13" name="Google Shape;113;p6"/>
          <p:cNvSpPr txBox="1"/>
          <p:nvPr/>
        </p:nvSpPr>
        <p:spPr>
          <a:xfrm>
            <a:off x="556221" y="1369520"/>
            <a:ext cx="10591200" cy="5847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r>
              <a:rPr b="1" lang="en-US" sz="11200">
                <a:solidFill>
                  <a:schemeClr val="dk1"/>
                </a:solidFill>
                <a:latin typeface="Open Sans"/>
                <a:ea typeface="Open Sans"/>
                <a:cs typeface="Open Sans"/>
                <a:sym typeface="Open Sans"/>
              </a:rPr>
              <a:t>What makes a good vision statement?</a:t>
            </a:r>
            <a:endParaRPr sz="11200"/>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14" name="Google Shape;114;p6"/>
          <p:cNvSpPr txBox="1"/>
          <p:nvPr/>
        </p:nvSpPr>
        <p:spPr>
          <a:xfrm>
            <a:off x="1747149" y="3154547"/>
            <a:ext cx="8338500" cy="16791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latin typeface="Narkisim"/>
                <a:ea typeface="Narkisim"/>
                <a:cs typeface="Narkisim"/>
                <a:sym typeface="Narkisim"/>
              </a:rPr>
              <a:t>“</a:t>
            </a:r>
            <a:r>
              <a:rPr lang="en-US" sz="3200">
                <a:solidFill>
                  <a:schemeClr val="dk1"/>
                </a:solidFill>
                <a:latin typeface="Narkisim"/>
                <a:ea typeface="Narkisim"/>
                <a:cs typeface="Narkisim"/>
                <a:sym typeface="Narkisim"/>
              </a:rPr>
              <a:t>Go, therefore, and make disciples 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r>
              <a:rPr lang="en-US" sz="3200">
                <a:solidFill>
                  <a:schemeClr val="dk1"/>
                </a:solidFill>
                <a:latin typeface="Narkisim"/>
                <a:ea typeface="Narkisim"/>
                <a:cs typeface="Narkisim"/>
                <a:sym typeface="Narkisim"/>
              </a:rPr>
              <a:t>"</a:t>
            </a:r>
            <a:endParaRPr sz="28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21" name="Google Shape;121;p7"/>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22" name="Google Shape;122;p7"/>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23" name="Google Shape;123;p7"/>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24" name="Google Shape;124;p7"/>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25" name="Google Shape;125;p7"/>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endParaRPr sz="2800">
              <a:solidFill>
                <a:schemeClr val="dk1"/>
              </a:solidFill>
              <a:latin typeface="Open Sans"/>
              <a:ea typeface="Open Sans"/>
              <a:cs typeface="Open Sans"/>
              <a:sym typeface="Open Sans"/>
            </a:endParaRPr>
          </a:p>
        </p:txBody>
      </p:sp>
      <p:sp>
        <p:nvSpPr>
          <p:cNvPr id="126" name="Google Shape;126;p7"/>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make disciples 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endParaRPr sz="28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33" name="Google Shape;133;p8"/>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34" name="Google Shape;134;p8"/>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35" name="Google Shape;135;p8"/>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36" name="Google Shape;136;p8"/>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37" name="Google Shape;137;p8"/>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38" name="Google Shape;138;p8"/>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a:t>
            </a: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all nations,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 …”</a:t>
            </a:r>
            <a:endParaRPr sz="2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3473372" y="496394"/>
            <a:ext cx="52559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4E4E63"/>
                </a:solidFill>
                <a:latin typeface="EB Garamond"/>
                <a:ea typeface="EB Garamond"/>
                <a:cs typeface="EB Garamond"/>
                <a:sym typeface="EB Garamond"/>
              </a:rPr>
              <a:t>Vision</a:t>
            </a:r>
            <a:endParaRPr sz="3200">
              <a:solidFill>
                <a:srgbClr val="4E4E63"/>
              </a:solidFill>
              <a:latin typeface="EB Garamond"/>
              <a:ea typeface="EB Garamond"/>
              <a:cs typeface="EB Garamond"/>
              <a:sym typeface="EB Garamond"/>
            </a:endParaRPr>
          </a:p>
        </p:txBody>
      </p:sp>
      <p:sp>
        <p:nvSpPr>
          <p:cNvPr id="145" name="Google Shape;145;p9"/>
          <p:cNvSpPr/>
          <p:nvPr/>
        </p:nvSpPr>
        <p:spPr>
          <a:xfrm>
            <a:off x="0" y="208044"/>
            <a:ext cx="121919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E0B546"/>
                </a:solidFill>
                <a:latin typeface="Open Sans"/>
                <a:ea typeface="Open Sans"/>
                <a:cs typeface="Open Sans"/>
                <a:sym typeface="Open Sans"/>
              </a:rPr>
              <a:t>Family Visioning</a:t>
            </a:r>
            <a:endParaRPr sz="1400">
              <a:solidFill>
                <a:srgbClr val="E0B546"/>
              </a:solidFill>
              <a:latin typeface="Open Sans"/>
              <a:ea typeface="Open Sans"/>
              <a:cs typeface="Open Sans"/>
              <a:sym typeface="Open Sans"/>
            </a:endParaRPr>
          </a:p>
        </p:txBody>
      </p:sp>
      <p:cxnSp>
        <p:nvCxnSpPr>
          <p:cNvPr id="146" name="Google Shape;146;p9"/>
          <p:cNvCxnSpPr/>
          <p:nvPr/>
        </p:nvCxnSpPr>
        <p:spPr>
          <a:xfrm>
            <a:off x="0" y="788782"/>
            <a:ext cx="4191000" cy="0"/>
          </a:xfrm>
          <a:prstGeom prst="straightConnector1">
            <a:avLst/>
          </a:prstGeom>
          <a:noFill/>
          <a:ln cap="flat" cmpd="sng" w="9525">
            <a:solidFill>
              <a:schemeClr val="accent5"/>
            </a:solidFill>
            <a:prstDash val="solid"/>
            <a:miter lim="800000"/>
            <a:headEnd len="sm" w="sm" type="none"/>
            <a:tailEnd len="sm" w="sm" type="none"/>
          </a:ln>
        </p:spPr>
      </p:cxnSp>
      <p:cxnSp>
        <p:nvCxnSpPr>
          <p:cNvPr id="147" name="Google Shape;147;p9"/>
          <p:cNvCxnSpPr/>
          <p:nvPr/>
        </p:nvCxnSpPr>
        <p:spPr>
          <a:xfrm>
            <a:off x="7979229" y="788782"/>
            <a:ext cx="4212771" cy="0"/>
          </a:xfrm>
          <a:prstGeom prst="straightConnector1">
            <a:avLst/>
          </a:prstGeom>
          <a:noFill/>
          <a:ln cap="flat" cmpd="sng" w="9525">
            <a:solidFill>
              <a:schemeClr val="accent5"/>
            </a:solidFill>
            <a:prstDash val="solid"/>
            <a:miter lim="800000"/>
            <a:headEnd len="sm" w="sm" type="none"/>
            <a:tailEnd len="sm" w="sm" type="none"/>
          </a:ln>
        </p:spPr>
      </p:cxnSp>
      <p:sp>
        <p:nvSpPr>
          <p:cNvPr id="148" name="Google Shape;148;p9"/>
          <p:cNvSpPr txBox="1"/>
          <p:nvPr/>
        </p:nvSpPr>
        <p:spPr>
          <a:xfrm>
            <a:off x="556221" y="1369520"/>
            <a:ext cx="10591240" cy="584776"/>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chemeClr val="dk1"/>
              </a:buClr>
              <a:buFont typeface="Arial"/>
              <a:buNone/>
            </a:pPr>
            <a:r>
              <a:rPr b="1" lang="en-US" sz="11200">
                <a:solidFill>
                  <a:schemeClr val="dk1"/>
                </a:solidFill>
                <a:latin typeface="Open Sans"/>
                <a:ea typeface="Open Sans"/>
                <a:cs typeface="Open Sans"/>
                <a:sym typeface="Open Sans"/>
              </a:rPr>
              <a:t>What makes a good vision statement?</a:t>
            </a:r>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a:p>
            <a:pPr indent="-279400" lvl="0" marL="457200" marR="0" rtl="0" algn="l">
              <a:spcBef>
                <a:spcPts val="0"/>
              </a:spcBef>
              <a:spcAft>
                <a:spcPts val="0"/>
              </a:spcAft>
              <a:buClr>
                <a:schemeClr val="dk1"/>
              </a:buClr>
              <a:buSzPct val="100000"/>
              <a:buFont typeface="Arial"/>
              <a:buNone/>
            </a:pPr>
            <a:r>
              <a:t/>
            </a:r>
            <a:endParaRPr sz="2800">
              <a:solidFill>
                <a:schemeClr val="dk1"/>
              </a:solidFill>
              <a:latin typeface="Open Sans"/>
              <a:ea typeface="Open Sans"/>
              <a:cs typeface="Open Sans"/>
              <a:sym typeface="Open Sans"/>
            </a:endParaRPr>
          </a:p>
        </p:txBody>
      </p:sp>
      <p:sp>
        <p:nvSpPr>
          <p:cNvPr id="149" name="Google Shape;149;p9"/>
          <p:cNvSpPr txBox="1"/>
          <p:nvPr/>
        </p:nvSpPr>
        <p:spPr>
          <a:xfrm>
            <a:off x="494759" y="2469770"/>
            <a:ext cx="2837012" cy="584776"/>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A </a:t>
            </a:r>
            <a:r>
              <a:rPr lang="en-US" sz="2800">
                <a:solidFill>
                  <a:schemeClr val="dk1"/>
                </a:solidFill>
                <a:highlight>
                  <a:srgbClr val="808000"/>
                </a:highlight>
                <a:latin typeface="Open Sans"/>
                <a:ea typeface="Open Sans"/>
                <a:cs typeface="Open Sans"/>
                <a:sym typeface="Open Sans"/>
              </a:rPr>
              <a:t>call</a:t>
            </a:r>
            <a:r>
              <a:rPr lang="en-US" sz="2800">
                <a:solidFill>
                  <a:schemeClr val="dk1"/>
                </a:solidFill>
                <a:latin typeface="Open Sans"/>
                <a:ea typeface="Open Sans"/>
                <a:cs typeface="Open Sans"/>
                <a:sym typeface="Open Sans"/>
              </a:rPr>
              <a:t> to </a:t>
            </a:r>
            <a:r>
              <a:rPr lang="en-US" sz="2800">
                <a:solidFill>
                  <a:schemeClr val="dk1"/>
                </a:solidFill>
                <a:highlight>
                  <a:srgbClr val="00FF00"/>
                </a:highlight>
                <a:latin typeface="Open Sans"/>
                <a:ea typeface="Open Sans"/>
                <a:cs typeface="Open Sans"/>
                <a:sym typeface="Open Sans"/>
              </a:rPr>
              <a:t>action</a:t>
            </a:r>
            <a:r>
              <a:rPr lang="en-US" sz="2800">
                <a:solidFill>
                  <a:schemeClr val="dk1"/>
                </a:solidFill>
                <a:latin typeface="Open Sans"/>
                <a:ea typeface="Open Sans"/>
                <a:cs typeface="Open Sans"/>
                <a:sym typeface="Open Sans"/>
              </a:rPr>
              <a:t>! </a:t>
            </a:r>
            <a:endParaRPr/>
          </a:p>
        </p:txBody>
      </p:sp>
      <p:sp>
        <p:nvSpPr>
          <p:cNvPr id="150" name="Google Shape;150;p9"/>
          <p:cNvSpPr txBox="1"/>
          <p:nvPr/>
        </p:nvSpPr>
        <p:spPr>
          <a:xfrm>
            <a:off x="1747149" y="3154547"/>
            <a:ext cx="8338465" cy="167907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3200">
                <a:solidFill>
                  <a:schemeClr val="dk1"/>
                </a:solidFill>
                <a:highlight>
                  <a:srgbClr val="808000"/>
                </a:highlight>
                <a:latin typeface="Narkisim"/>
                <a:ea typeface="Narkisim"/>
                <a:cs typeface="Narkisim"/>
                <a:sym typeface="Narkisim"/>
              </a:rPr>
              <a:t>Go</a:t>
            </a:r>
            <a:r>
              <a:rPr lang="en-US" sz="3200">
                <a:solidFill>
                  <a:schemeClr val="dk1"/>
                </a:solidFill>
                <a:latin typeface="Narkisim"/>
                <a:ea typeface="Narkisim"/>
                <a:cs typeface="Narkisim"/>
                <a:sym typeface="Narkisim"/>
              </a:rPr>
              <a:t>, therefore, and </a:t>
            </a:r>
            <a:r>
              <a:rPr lang="en-US" sz="3200">
                <a:solidFill>
                  <a:schemeClr val="dk1"/>
                </a:solidFill>
                <a:highlight>
                  <a:srgbClr val="00FF00"/>
                </a:highlight>
                <a:latin typeface="Narkisim"/>
                <a:ea typeface="Narkisim"/>
                <a:cs typeface="Narkisim"/>
                <a:sym typeface="Narkisim"/>
              </a:rPr>
              <a:t>make disciples </a:t>
            </a:r>
            <a:r>
              <a:rPr lang="en-US" sz="3200">
                <a:solidFill>
                  <a:schemeClr val="dk1"/>
                </a:solidFill>
                <a:latin typeface="Narkisim"/>
                <a:ea typeface="Narkisim"/>
                <a:cs typeface="Narkisim"/>
                <a:sym typeface="Narkisim"/>
              </a:rPr>
              <a:t>of </a:t>
            </a:r>
            <a:r>
              <a:rPr lang="en-US" sz="3200">
                <a:solidFill>
                  <a:schemeClr val="dk1"/>
                </a:solidFill>
                <a:highlight>
                  <a:srgbClr val="FFFF00"/>
                </a:highlight>
                <a:latin typeface="Narkisim"/>
                <a:ea typeface="Narkisim"/>
                <a:cs typeface="Narkisim"/>
                <a:sym typeface="Narkisim"/>
              </a:rPr>
              <a:t>all nations</a:t>
            </a:r>
            <a:r>
              <a:rPr lang="en-US" sz="3200">
                <a:solidFill>
                  <a:schemeClr val="dk1"/>
                </a:solidFill>
                <a:latin typeface="Narkisim"/>
                <a:ea typeface="Narkisim"/>
                <a:cs typeface="Narkisim"/>
                <a:sym typeface="Narkisim"/>
              </a:rPr>
              <a:t>,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baptizing them in the name of the Father, </a:t>
            </a:r>
            <a:endParaRPr/>
          </a:p>
          <a:p>
            <a:pPr indent="0" lvl="0" marL="0" marR="0" rtl="0" algn="ctr">
              <a:spcBef>
                <a:spcPts val="0"/>
              </a:spcBef>
              <a:spcAft>
                <a:spcPts val="0"/>
              </a:spcAft>
              <a:buNone/>
            </a:pPr>
            <a:r>
              <a:rPr lang="en-US" sz="3200">
                <a:solidFill>
                  <a:schemeClr val="dk1"/>
                </a:solidFill>
                <a:latin typeface="Narkisim"/>
                <a:ea typeface="Narkisim"/>
                <a:cs typeface="Narkisim"/>
                <a:sym typeface="Narkisim"/>
              </a:rPr>
              <a:t>and of the Son, and of the holy Spirit</a:t>
            </a:r>
            <a:r>
              <a:rPr lang="en-US" sz="3200">
                <a:solidFill>
                  <a:schemeClr val="dk1"/>
                </a:solidFill>
                <a:latin typeface="Narkisim"/>
                <a:ea typeface="Narkisim"/>
                <a:cs typeface="Narkisim"/>
                <a:sym typeface="Narkisim"/>
              </a:rPr>
              <a:t>,</a:t>
            </a:r>
            <a:endParaRPr/>
          </a:p>
          <a:p>
            <a:pPr indent="0" lvl="0" marL="0" marR="0" rtl="0" algn="l">
              <a:spcBef>
                <a:spcPts val="0"/>
              </a:spcBef>
              <a:spcAft>
                <a:spcPts val="0"/>
              </a:spcAft>
              <a:buNone/>
            </a:pPr>
            <a:r>
              <a:t/>
            </a:r>
            <a:endParaRPr sz="2800">
              <a:solidFill>
                <a:schemeClr val="dk1"/>
              </a:solidFill>
              <a:latin typeface="Open Sans"/>
              <a:ea typeface="Open Sans"/>
              <a:cs typeface="Open Sans"/>
              <a:sym typeface="Open Sans"/>
            </a:endParaRPr>
          </a:p>
        </p:txBody>
      </p:sp>
      <p:sp>
        <p:nvSpPr>
          <p:cNvPr id="151" name="Google Shape;151;p9"/>
          <p:cNvSpPr txBox="1"/>
          <p:nvPr/>
        </p:nvSpPr>
        <p:spPr>
          <a:xfrm>
            <a:off x="7432882" y="2242646"/>
            <a:ext cx="4491641" cy="98243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800">
                <a:solidFill>
                  <a:schemeClr val="dk1"/>
                </a:solidFill>
                <a:latin typeface="Open Sans"/>
                <a:ea typeface="Open Sans"/>
                <a:cs typeface="Open Sans"/>
                <a:sym typeface="Open Sans"/>
              </a:rPr>
              <a:t>Inspires us to </a:t>
            </a:r>
            <a:r>
              <a:rPr lang="en-US" sz="2800">
                <a:solidFill>
                  <a:schemeClr val="dk1"/>
                </a:solidFill>
                <a:highlight>
                  <a:srgbClr val="FFFF00"/>
                </a:highlight>
                <a:latin typeface="Open Sans"/>
                <a:ea typeface="Open Sans"/>
                <a:cs typeface="Open Sans"/>
                <a:sym typeface="Open Sans"/>
              </a:rPr>
              <a:t>dream big! </a:t>
            </a:r>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Not just your friends and neighbors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chdiocese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2021-02-01T15:24:53Z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0x0101006A36F6A18CBA2E40870CD1A0DE557ECB</vt:lpwstr>
  </property>
</Properties>
</file>