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7010400" cy="9296400"/>
  <p:embeddedFontLst>
    <p:embeddedFont>
      <p:font typeface="EB Garamond"/>
      <p:bold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hPqNzwxgJiyDE29is7LUpHIJhZz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ichelle Dushensk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24A944-5091-4958-800E-0ADFB8524C70}">
  <a:tblStyle styleId="{4024A944-5091-4958-800E-0ADFB8524C70}"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62CC58D-1706-4BB3-A597-185108184375}"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BGaramond-bold.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regular.fntdata"/><Relationship Id="rId10" Type="http://schemas.openxmlformats.org/officeDocument/2006/relationships/slide" Target="slides/slide4.xml"/><Relationship Id="rId32" Type="http://schemas.openxmlformats.org/officeDocument/2006/relationships/font" Target="fonts/EBGaramond-boldItalic.fntdata"/><Relationship Id="rId13" Type="http://schemas.openxmlformats.org/officeDocument/2006/relationships/slide" Target="slides/slide7.xml"/><Relationship Id="rId35" Type="http://schemas.openxmlformats.org/officeDocument/2006/relationships/font" Target="fonts/OpenSans-italic.fntdata"/><Relationship Id="rId12" Type="http://schemas.openxmlformats.org/officeDocument/2006/relationships/slide" Target="slides/slide6.xml"/><Relationship Id="rId34" Type="http://schemas.openxmlformats.org/officeDocument/2006/relationships/font" Target="fonts/OpenSans-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Open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8-01T01:14:53.386">
    <p:pos x="350" y="862"/>
    <p:text>@mikelippman22@gmail.com This slide is in here twice. Should it be?</p:text>
    <p:extLst>
      <p:ext uri="{C676402C-5697-4E1C-873F-D02D1690AC5C}">
        <p15:threadingInfo timeZoneBias="0"/>
      </p:ext>
      <p:ext uri="http://customooxmlschemas.google.com/">
        <go:slidesCustomData xmlns:go="http://customooxmlschemas.google.com/" commentPostId="AAAA7wV1F-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1" name="Google Shape;61;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Some vision statements could be said about any organization.  We are God’s church, God’s presence in the world.  Our vision has to proclaim that.</a:t>
            </a:r>
            <a:endParaRPr/>
          </a:p>
        </p:txBody>
      </p:sp>
      <p:sp>
        <p:nvSpPr>
          <p:cNvPr id="155" name="Google Shape;155;p1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alibri"/>
              <a:buNone/>
            </a:pPr>
            <a:r>
              <a:rPr lang="en-US"/>
              <a:t>Divine Renovation defines a vision as a </a:t>
            </a:r>
            <a:r>
              <a:rPr lang="en-US" sz="1200">
                <a:highlight>
                  <a:srgbClr val="00FFFF"/>
                </a:highlight>
                <a:latin typeface="Open Sans"/>
                <a:ea typeface="Open Sans"/>
                <a:cs typeface="Open Sans"/>
                <a:sym typeface="Open Sans"/>
              </a:rPr>
              <a:t>God-given</a:t>
            </a:r>
            <a:r>
              <a:rPr lang="en-US" sz="1200">
                <a:latin typeface="Open Sans"/>
                <a:ea typeface="Open Sans"/>
                <a:cs typeface="Open Sans"/>
                <a:sym typeface="Open Sans"/>
              </a:rPr>
              <a:t> picture of the future that produces </a:t>
            </a:r>
            <a:r>
              <a:rPr i="1" lang="en-US" sz="1200">
                <a:latin typeface="Open Sans"/>
                <a:ea typeface="Open Sans"/>
                <a:cs typeface="Open Sans"/>
                <a:sym typeface="Open Sans"/>
              </a:rPr>
              <a:t>passion </a:t>
            </a:r>
            <a:r>
              <a:rPr lang="en-US" sz="1200">
                <a:latin typeface="Open Sans"/>
                <a:ea typeface="Open Sans"/>
                <a:cs typeface="Open Sans"/>
                <a:sym typeface="Open Sans"/>
              </a:rPr>
              <a:t>in us.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Open Sans"/>
              <a:buNone/>
            </a:pPr>
            <a:r>
              <a:rPr lang="en-US" sz="1200">
                <a:latin typeface="Open Sans"/>
                <a:ea typeface="Open Sans"/>
                <a:cs typeface="Open Sans"/>
                <a:sym typeface="Open Sans"/>
              </a:rPr>
              <a:t>This passion is what pulls people forward, away from their turf wars and into the vision of the church.  </a:t>
            </a:r>
            <a:endParaRPr/>
          </a:p>
          <a:p>
            <a:pPr indent="0" lvl="0" marL="0" rtl="0" algn="l">
              <a:spcBef>
                <a:spcPts val="0"/>
              </a:spcBef>
              <a:spcAft>
                <a:spcPts val="0"/>
              </a:spcAft>
              <a:buNone/>
            </a:pPr>
            <a:r>
              <a:t/>
            </a:r>
            <a:endParaRPr/>
          </a:p>
        </p:txBody>
      </p:sp>
      <p:sp>
        <p:nvSpPr>
          <p:cNvPr id="169" name="Google Shape;169;p1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4" name="Google Shape;184;p1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4" name="Google Shape;194;p1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5" name="Google Shape;205;p1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This vision is not final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test out this vision by having teams organized by principle review the vision statement against Vision Points. (see next slide).  After that, we will revise or confirm the vision statement before beginning communication.  </a:t>
            </a:r>
            <a:endParaRPr/>
          </a:p>
        </p:txBody>
      </p:sp>
      <p:sp>
        <p:nvSpPr>
          <p:cNvPr id="215" name="Google Shape;215;p1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Hand out Principle Impact Form at this time.  </a:t>
            </a:r>
            <a:endParaRPr/>
          </a:p>
          <a:p>
            <a:pPr indent="0" lvl="0" marL="0" rtl="0" algn="l">
              <a:spcBef>
                <a:spcPts val="0"/>
              </a:spcBef>
              <a:spcAft>
                <a:spcPts val="0"/>
              </a:spcAft>
              <a:buNone/>
            </a:pPr>
            <a:r>
              <a:rPr lang="en-US"/>
              <a:t>Share who is on which teams and schedule.  </a:t>
            </a:r>
            <a:endParaRPr/>
          </a:p>
          <a:p>
            <a:pPr indent="0" lvl="0" marL="0" rtl="0" algn="l">
              <a:spcBef>
                <a:spcPts val="0"/>
              </a:spcBef>
              <a:spcAft>
                <a:spcPts val="0"/>
              </a:spcAft>
              <a:buNone/>
            </a:pPr>
            <a:r>
              <a:rPr lang="en-US"/>
              <a:t>Announce when this will happen.</a:t>
            </a:r>
            <a:endParaRPr/>
          </a:p>
        </p:txBody>
      </p:sp>
      <p:sp>
        <p:nvSpPr>
          <p:cNvPr id="262" name="Google Shape;262;p1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Discussion to lead to confirmation</a:t>
            </a:r>
            <a:endParaRPr/>
          </a:p>
        </p:txBody>
      </p:sp>
      <p:sp>
        <p:nvSpPr>
          <p:cNvPr id="290" name="Google Shape;290;p1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2" name="Google Shape;302;p1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Each team should now present for 5 minutes each:</a:t>
            </a:r>
            <a:endParaRPr/>
          </a:p>
          <a:p>
            <a:pPr indent="0" lvl="0" marL="0" rtl="0" algn="l">
              <a:spcBef>
                <a:spcPts val="0"/>
              </a:spcBef>
              <a:spcAft>
                <a:spcPts val="0"/>
              </a:spcAft>
              <a:buNone/>
            </a:pPr>
            <a:r>
              <a:rPr lang="en-US"/>
              <a:t>	Influence:  what does this mean we have to do differently going forward?</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	Any misalignments noted?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Facilitator notes on a whiteboard or chart any items pointed out;  what we do differently, or any possible misalignments.</a:t>
            </a:r>
            <a:endParaRPr/>
          </a:p>
          <a:p>
            <a:pPr indent="0" lvl="0" marL="0" rtl="0" algn="l">
              <a:spcBef>
                <a:spcPts val="0"/>
              </a:spcBef>
              <a:spcAft>
                <a:spcPts val="0"/>
              </a:spcAft>
              <a:buNone/>
            </a:pPr>
            <a:r>
              <a:rPr lang="en-US"/>
              <a:t>As new groups present,  only new items get added to the board.</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Once all are in, allow comment across the misalignments – are any of these critical?  (If any, does the vision statement need to change.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2" name="Google Shape;312;p1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8" name="Google Shape;68;p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Now we want to review and prioritize the impacts = those things these teams anticipate would change now or eventually as the parish embraces and enacts this new vision.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Return to the chart where you have documented the Impacts – what we’ll do more, less or stop. </a:t>
            </a:r>
            <a:endParaRPr/>
          </a:p>
          <a:p>
            <a:pPr indent="0" lvl="0" marL="0" rtl="0" algn="l">
              <a:spcBef>
                <a:spcPts val="0"/>
              </a:spcBef>
              <a:spcAft>
                <a:spcPts val="0"/>
              </a:spcAft>
              <a:buNone/>
            </a:pPr>
            <a:r>
              <a:rPr lang="en-US"/>
              <a:t>You may want to write them all again, grouped in those three groups.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Then we need the team’s help in prioritizing.  One way to do this is by allowing each team member 3 post it notes.  They get to place 1 note by 1 item in each of the three columns.  Total number of ‘votes’ will provide some input on priority.  Ultimately, however, it should be up to the leadership team to set these priorities.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3" name="Google Shape;323;p2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2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4" name="Google Shape;334;p2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4" name="Google Shape;344;p2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2" name="Google Shape;362;p2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Use this prayer, the previous one, or one of your choosing. </a:t>
            </a:r>
            <a:endParaRPr/>
          </a:p>
          <a:p>
            <a:pPr indent="0" lvl="0" marL="0" rtl="0" algn="l">
              <a:spcBef>
                <a:spcPts val="0"/>
              </a:spcBef>
              <a:spcAft>
                <a:spcPts val="0"/>
              </a:spcAft>
              <a:buNone/>
            </a:pPr>
            <a:r>
              <a:t/>
            </a:r>
            <a:endParaRPr/>
          </a:p>
        </p:txBody>
      </p:sp>
      <p:sp>
        <p:nvSpPr>
          <p:cNvPr id="378" name="Google Shape;378;p2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15 M Use this prayer,</a:t>
            </a:r>
            <a:endParaRPr/>
          </a:p>
          <a:p>
            <a:pPr indent="0" lvl="0" marL="0" rtl="0" algn="l">
              <a:spcBef>
                <a:spcPts val="0"/>
              </a:spcBef>
              <a:spcAft>
                <a:spcPts val="0"/>
              </a:spcAft>
              <a:buNone/>
            </a:pPr>
            <a:r>
              <a:rPr lang="en-US"/>
              <a:t>Then do lectio – give everyone time to meditate on the prayer then share what is most meaningful to them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recommend 15 min because Visioning should be a Spirit led process</a:t>
            </a:r>
            <a:endParaRPr/>
          </a:p>
        </p:txBody>
      </p:sp>
      <p:sp>
        <p:nvSpPr>
          <p:cNvPr id="78" name="Google Shape;78;p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 name="Google Shape;87;p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7" name="Google Shape;97;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The best vision statement?  The great commission.  MT 28:19. </a:t>
            </a:r>
            <a:endParaRPr/>
          </a:p>
          <a:p>
            <a:pPr indent="0" lvl="0" marL="0" rtl="0" algn="l">
              <a:spcBef>
                <a:spcPts val="0"/>
              </a:spcBef>
              <a:spcAft>
                <a:spcPts val="0"/>
              </a:spcAft>
              <a:buNone/>
            </a:pPr>
            <a:r>
              <a:rPr lang="en-US"/>
              <a:t>Goal for beacons isn’t consolidation to manage decline and shortage of priests, its building fewer more vibrant communities that can make disciples.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Anyone highlight their bibles?  Going back to the same verse, it gets new highlights when new things strike you….</a:t>
            </a:r>
            <a:endParaRPr/>
          </a:p>
          <a:p>
            <a:pPr indent="0" lvl="0" marL="0" rtl="0" algn="l">
              <a:spcBef>
                <a:spcPts val="0"/>
              </a:spcBef>
              <a:spcAft>
                <a:spcPts val="0"/>
              </a:spcAft>
              <a:buNone/>
            </a:pPr>
            <a:r>
              <a:rPr lang="en-US"/>
              <a:t>Lets look at the Great commission as show why its such a great vision statement…</a:t>
            </a:r>
            <a:endParaRPr/>
          </a:p>
        </p:txBody>
      </p:sp>
      <p:sp>
        <p:nvSpPr>
          <p:cNvPr id="107" name="Google Shape;107;p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A call to action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Clearly this vision statement Delegates responsibility to the disciples.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8" name="Google Shape;118;p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This call to action also defines the priorities for the church </a:t>
            </a:r>
            <a:endParaRPr/>
          </a:p>
          <a:p>
            <a:pPr indent="0" lvl="0" marL="0" rtl="0" algn="l">
              <a:spcBef>
                <a:spcPts val="0"/>
              </a:spcBef>
              <a:spcAft>
                <a:spcPts val="0"/>
              </a:spcAft>
              <a:buNone/>
            </a:pPr>
            <a:r>
              <a:t/>
            </a:r>
            <a:endParaRPr/>
          </a:p>
        </p:txBody>
      </p:sp>
      <p:sp>
        <p:nvSpPr>
          <p:cNvPr id="130" name="Google Shape;130;p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There is noting more aspirational then going out to ALL Nations… not just your friends and neighbors, those in your comfort zone.  The whole world.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2" name="Google Shape;142;p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1" name="Shape 11"/>
        <p:cNvGrpSpPr/>
        <p:nvPr/>
      </p:nvGrpSpPr>
      <p:grpSpPr>
        <a:xfrm>
          <a:off x="0" y="0"/>
          <a:ext cx="0" cy="0"/>
          <a:chOff x="0" y="0"/>
          <a:chExt cx="0" cy="0"/>
        </a:xfrm>
      </p:grpSpPr>
      <p:sp>
        <p:nvSpPr>
          <p:cNvPr id="12" name="Google Shape;12;p2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3A3B53"/>
        </a:solidFill>
      </p:bgPr>
    </p:bg>
    <p:spTree>
      <p:nvGrpSpPr>
        <p:cNvPr id="14" name="Shape 14"/>
        <p:cNvGrpSpPr/>
        <p:nvPr/>
      </p:nvGrpSpPr>
      <p:grpSpPr>
        <a:xfrm>
          <a:off x="0" y="0"/>
          <a:ext cx="0" cy="0"/>
          <a:chOff x="0" y="0"/>
          <a:chExt cx="0" cy="0"/>
        </a:xfrm>
      </p:grpSpPr>
      <p:pic>
        <p:nvPicPr>
          <p:cNvPr id="15" name="Google Shape;15;p27"/>
          <p:cNvPicPr preferRelativeResize="0"/>
          <p:nvPr/>
        </p:nvPicPr>
        <p:blipFill rotWithShape="1">
          <a:blip r:embed="rId2">
            <a:alphaModFix/>
          </a:blip>
          <a:srcRect b="0" l="0" r="0" t="0"/>
          <a:stretch/>
        </p:blipFill>
        <p:spPr>
          <a:xfrm>
            <a:off x="4785847" y="1964872"/>
            <a:ext cx="2620306" cy="2651501"/>
          </a:xfrm>
          <a:prstGeom prst="rect">
            <a:avLst/>
          </a:prstGeom>
          <a:noFill/>
          <a:ln>
            <a:noFill/>
          </a:ln>
        </p:spPr>
      </p:pic>
      <p:cxnSp>
        <p:nvCxnSpPr>
          <p:cNvPr id="16" name="Google Shape;16;p27"/>
          <p:cNvCxnSpPr/>
          <p:nvPr/>
        </p:nvCxnSpPr>
        <p:spPr>
          <a:xfrm>
            <a:off x="4785847" y="4755542"/>
            <a:ext cx="2620306" cy="0"/>
          </a:xfrm>
          <a:prstGeom prst="straightConnector1">
            <a:avLst/>
          </a:prstGeom>
          <a:noFill/>
          <a:ln cap="flat" cmpd="sng" w="9525">
            <a:solidFill>
              <a:srgbClr val="E0B546"/>
            </a:solidFill>
            <a:prstDash val="solid"/>
            <a:miter lim="800000"/>
            <a:headEnd len="sm" w="sm" type="none"/>
            <a:tailEnd len="sm" w="sm" type="none"/>
          </a:ln>
        </p:spPr>
      </p:cxnSp>
      <p:sp>
        <p:nvSpPr>
          <p:cNvPr id="17" name="Google Shape;17;p27"/>
          <p:cNvSpPr txBox="1"/>
          <p:nvPr/>
        </p:nvSpPr>
        <p:spPr>
          <a:xfrm>
            <a:off x="4785847" y="4956113"/>
            <a:ext cx="262030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Project X – Phase 1</a:t>
            </a:r>
            <a:endParaRPr/>
          </a:p>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11.22.19</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Quote">
  <p:cSld name="Breaker - Quote">
    <p:spTree>
      <p:nvGrpSpPr>
        <p:cNvPr id="18" name="Shape 18"/>
        <p:cNvGrpSpPr/>
        <p:nvPr/>
      </p:nvGrpSpPr>
      <p:grpSpPr>
        <a:xfrm>
          <a:off x="0" y="0"/>
          <a:ext cx="0" cy="0"/>
          <a:chOff x="0" y="0"/>
          <a:chExt cx="0" cy="0"/>
        </a:xfrm>
      </p:grpSpPr>
      <p:sp>
        <p:nvSpPr>
          <p:cNvPr id="19" name="Google Shape;19;p28"/>
          <p:cNvSpPr txBox="1"/>
          <p:nvPr/>
        </p:nvSpPr>
        <p:spPr>
          <a:xfrm>
            <a:off x="4209113" y="2320289"/>
            <a:ext cx="37737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E0B546"/>
                </a:solidFill>
                <a:latin typeface="Open Sans"/>
                <a:ea typeface="Open Sans"/>
                <a:cs typeface="Open Sans"/>
                <a:sym typeface="Open Sans"/>
              </a:rPr>
              <a:t>SUBHEADLINE GOES HERE</a:t>
            </a:r>
            <a:endParaRPr/>
          </a:p>
        </p:txBody>
      </p:sp>
      <p:sp>
        <p:nvSpPr>
          <p:cNvPr id="20" name="Google Shape;20;p28"/>
          <p:cNvSpPr txBox="1"/>
          <p:nvPr/>
        </p:nvSpPr>
        <p:spPr>
          <a:xfrm>
            <a:off x="2203667" y="2818482"/>
            <a:ext cx="7784666"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24282A"/>
                </a:solidFill>
                <a:latin typeface="EB Garamond"/>
                <a:ea typeface="EB Garamond"/>
                <a:cs typeface="EB Garamond"/>
                <a:sym typeface="EB Garamond"/>
              </a:rPr>
              <a:t>Lorem ipsum dolor sit amet, consectetuer adipiscing elit, sed diam nonummy nibh euismod tincidunt ut. </a:t>
            </a:r>
            <a:endParaRPr/>
          </a:p>
        </p:txBody>
      </p:sp>
      <p:sp>
        <p:nvSpPr>
          <p:cNvPr id="21" name="Google Shape;21;p28"/>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rgbClr val="24282A"/>
                </a:solidFill>
                <a:latin typeface="Open Sans"/>
                <a:ea typeface="Open Sans"/>
                <a:cs typeface="Open Sans"/>
                <a:sym typeface="Open Sans"/>
              </a:defRPr>
            </a:lvl1pPr>
            <a:lvl2pPr indent="0" lvl="1" marL="0" algn="l">
              <a:spcBef>
                <a:spcPts val="0"/>
              </a:spcBef>
              <a:buNone/>
              <a:defRPr sz="800">
                <a:solidFill>
                  <a:srgbClr val="24282A"/>
                </a:solidFill>
                <a:latin typeface="Open Sans"/>
                <a:ea typeface="Open Sans"/>
                <a:cs typeface="Open Sans"/>
                <a:sym typeface="Open Sans"/>
              </a:defRPr>
            </a:lvl2pPr>
            <a:lvl3pPr indent="0" lvl="2" marL="0" algn="l">
              <a:spcBef>
                <a:spcPts val="0"/>
              </a:spcBef>
              <a:buNone/>
              <a:defRPr sz="800">
                <a:solidFill>
                  <a:srgbClr val="24282A"/>
                </a:solidFill>
                <a:latin typeface="Open Sans"/>
                <a:ea typeface="Open Sans"/>
                <a:cs typeface="Open Sans"/>
                <a:sym typeface="Open Sans"/>
              </a:defRPr>
            </a:lvl3pPr>
            <a:lvl4pPr indent="0" lvl="3" marL="0" algn="l">
              <a:spcBef>
                <a:spcPts val="0"/>
              </a:spcBef>
              <a:buNone/>
              <a:defRPr sz="800">
                <a:solidFill>
                  <a:srgbClr val="24282A"/>
                </a:solidFill>
                <a:latin typeface="Open Sans"/>
                <a:ea typeface="Open Sans"/>
                <a:cs typeface="Open Sans"/>
                <a:sym typeface="Open Sans"/>
              </a:defRPr>
            </a:lvl4pPr>
            <a:lvl5pPr indent="0" lvl="4" marL="0" algn="l">
              <a:spcBef>
                <a:spcPts val="0"/>
              </a:spcBef>
              <a:buNone/>
              <a:defRPr sz="800">
                <a:solidFill>
                  <a:srgbClr val="24282A"/>
                </a:solidFill>
                <a:latin typeface="Open Sans"/>
                <a:ea typeface="Open Sans"/>
                <a:cs typeface="Open Sans"/>
                <a:sym typeface="Open Sans"/>
              </a:defRPr>
            </a:lvl5pPr>
            <a:lvl6pPr indent="0" lvl="5" marL="0" algn="l">
              <a:spcBef>
                <a:spcPts val="0"/>
              </a:spcBef>
              <a:buNone/>
              <a:defRPr sz="800">
                <a:solidFill>
                  <a:srgbClr val="24282A"/>
                </a:solidFill>
                <a:latin typeface="Open Sans"/>
                <a:ea typeface="Open Sans"/>
                <a:cs typeface="Open Sans"/>
                <a:sym typeface="Open Sans"/>
              </a:defRPr>
            </a:lvl6pPr>
            <a:lvl7pPr indent="0" lvl="6" marL="0" algn="l">
              <a:spcBef>
                <a:spcPts val="0"/>
              </a:spcBef>
              <a:buNone/>
              <a:defRPr sz="800">
                <a:solidFill>
                  <a:srgbClr val="24282A"/>
                </a:solidFill>
                <a:latin typeface="Open Sans"/>
                <a:ea typeface="Open Sans"/>
                <a:cs typeface="Open Sans"/>
                <a:sym typeface="Open Sans"/>
              </a:defRPr>
            </a:lvl7pPr>
            <a:lvl8pPr indent="0" lvl="7" marL="0" algn="l">
              <a:spcBef>
                <a:spcPts val="0"/>
              </a:spcBef>
              <a:buNone/>
              <a:defRPr sz="800">
                <a:solidFill>
                  <a:srgbClr val="24282A"/>
                </a:solidFill>
                <a:latin typeface="Open Sans"/>
                <a:ea typeface="Open Sans"/>
                <a:cs typeface="Open Sans"/>
                <a:sym typeface="Open Sans"/>
              </a:defRPr>
            </a:lvl8pPr>
            <a:lvl9pPr indent="0" lvl="8" marL="0" algn="l">
              <a:spcBef>
                <a:spcPts val="0"/>
              </a:spcBef>
              <a:buNone/>
              <a:defRPr sz="800">
                <a:solidFill>
                  <a:srgbClr val="24282A"/>
                </a:solidFill>
                <a:latin typeface="Open Sans"/>
                <a:ea typeface="Open Sans"/>
                <a:cs typeface="Open Sans"/>
                <a:sym typeface="Open Sans"/>
              </a:defRPr>
            </a:lvl9p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Pattern">
  <p:cSld name="Breaker – Pattern">
    <p:bg>
      <p:bgPr>
        <a:solidFill>
          <a:srgbClr val="3A3B53"/>
        </a:solidFill>
      </p:bgPr>
    </p:bg>
    <p:spTree>
      <p:nvGrpSpPr>
        <p:cNvPr id="22" name="Shape 22"/>
        <p:cNvGrpSpPr/>
        <p:nvPr/>
      </p:nvGrpSpPr>
      <p:grpSpPr>
        <a:xfrm>
          <a:off x="0" y="0"/>
          <a:ext cx="0" cy="0"/>
          <a:chOff x="0" y="0"/>
          <a:chExt cx="0" cy="0"/>
        </a:xfrm>
      </p:grpSpPr>
      <p:pic>
        <p:nvPicPr>
          <p:cNvPr id="23" name="Google Shape;23;p29"/>
          <p:cNvPicPr preferRelativeResize="0"/>
          <p:nvPr/>
        </p:nvPicPr>
        <p:blipFill rotWithShape="1">
          <a:blip r:embed="rId2">
            <a:alphaModFix/>
          </a:blip>
          <a:srcRect b="-1" l="10596" r="6164" t="79834"/>
          <a:stretch/>
        </p:blipFill>
        <p:spPr>
          <a:xfrm rot="10800000">
            <a:off x="-1" y="5301465"/>
            <a:ext cx="12192001" cy="1556535"/>
          </a:xfrm>
          <a:prstGeom prst="rect">
            <a:avLst/>
          </a:prstGeom>
          <a:noFill/>
          <a:ln>
            <a:noFill/>
          </a:ln>
        </p:spPr>
      </p:pic>
      <p:sp>
        <p:nvSpPr>
          <p:cNvPr id="24" name="Google Shape;24;p29"/>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chemeClr val="lt1"/>
                </a:solidFill>
                <a:latin typeface="Open Sans"/>
                <a:ea typeface="Open Sans"/>
                <a:cs typeface="Open Sans"/>
                <a:sym typeface="Open Sans"/>
              </a:defRPr>
            </a:lvl1pPr>
            <a:lvl2pPr indent="0" lvl="1" marL="0" algn="l">
              <a:spcBef>
                <a:spcPts val="0"/>
              </a:spcBef>
              <a:buNone/>
              <a:defRPr sz="800">
                <a:solidFill>
                  <a:schemeClr val="lt1"/>
                </a:solidFill>
                <a:latin typeface="Open Sans"/>
                <a:ea typeface="Open Sans"/>
                <a:cs typeface="Open Sans"/>
                <a:sym typeface="Open Sans"/>
              </a:defRPr>
            </a:lvl2pPr>
            <a:lvl3pPr indent="0" lvl="2" marL="0" algn="l">
              <a:spcBef>
                <a:spcPts val="0"/>
              </a:spcBef>
              <a:buNone/>
              <a:defRPr sz="800">
                <a:solidFill>
                  <a:schemeClr val="lt1"/>
                </a:solidFill>
                <a:latin typeface="Open Sans"/>
                <a:ea typeface="Open Sans"/>
                <a:cs typeface="Open Sans"/>
                <a:sym typeface="Open Sans"/>
              </a:defRPr>
            </a:lvl3pPr>
            <a:lvl4pPr indent="0" lvl="3" marL="0" algn="l">
              <a:spcBef>
                <a:spcPts val="0"/>
              </a:spcBef>
              <a:buNone/>
              <a:defRPr sz="800">
                <a:solidFill>
                  <a:schemeClr val="lt1"/>
                </a:solidFill>
                <a:latin typeface="Open Sans"/>
                <a:ea typeface="Open Sans"/>
                <a:cs typeface="Open Sans"/>
                <a:sym typeface="Open Sans"/>
              </a:defRPr>
            </a:lvl4pPr>
            <a:lvl5pPr indent="0" lvl="4" marL="0" algn="l">
              <a:spcBef>
                <a:spcPts val="0"/>
              </a:spcBef>
              <a:buNone/>
              <a:defRPr sz="800">
                <a:solidFill>
                  <a:schemeClr val="lt1"/>
                </a:solidFill>
                <a:latin typeface="Open Sans"/>
                <a:ea typeface="Open Sans"/>
                <a:cs typeface="Open Sans"/>
                <a:sym typeface="Open Sans"/>
              </a:defRPr>
            </a:lvl5pPr>
            <a:lvl6pPr indent="0" lvl="5" marL="0" algn="l">
              <a:spcBef>
                <a:spcPts val="0"/>
              </a:spcBef>
              <a:buNone/>
              <a:defRPr sz="800">
                <a:solidFill>
                  <a:schemeClr val="lt1"/>
                </a:solidFill>
                <a:latin typeface="Open Sans"/>
                <a:ea typeface="Open Sans"/>
                <a:cs typeface="Open Sans"/>
                <a:sym typeface="Open Sans"/>
              </a:defRPr>
            </a:lvl6pPr>
            <a:lvl7pPr indent="0" lvl="6" marL="0" algn="l">
              <a:spcBef>
                <a:spcPts val="0"/>
              </a:spcBef>
              <a:buNone/>
              <a:defRPr sz="800">
                <a:solidFill>
                  <a:schemeClr val="lt1"/>
                </a:solidFill>
                <a:latin typeface="Open Sans"/>
                <a:ea typeface="Open Sans"/>
                <a:cs typeface="Open Sans"/>
                <a:sym typeface="Open Sans"/>
              </a:defRPr>
            </a:lvl7pPr>
            <a:lvl8pPr indent="0" lvl="7" marL="0" algn="l">
              <a:spcBef>
                <a:spcPts val="0"/>
              </a:spcBef>
              <a:buNone/>
              <a:defRPr sz="800">
                <a:solidFill>
                  <a:schemeClr val="lt1"/>
                </a:solidFill>
                <a:latin typeface="Open Sans"/>
                <a:ea typeface="Open Sans"/>
                <a:cs typeface="Open Sans"/>
                <a:sym typeface="Open Sans"/>
              </a:defRPr>
            </a:lvl8pPr>
            <a:lvl9pPr indent="0" lvl="8" marL="0" algn="l">
              <a:spcBef>
                <a:spcPts val="0"/>
              </a:spcBef>
              <a:buNone/>
              <a:defRPr sz="800">
                <a:solidFill>
                  <a:schemeClr val="lt1"/>
                </a:solidFill>
                <a:latin typeface="Open Sans"/>
                <a:ea typeface="Open Sans"/>
                <a:cs typeface="Open Sans"/>
                <a:sym typeface="Open Sans"/>
              </a:defRPr>
            </a:lvl9pPr>
          </a:lstStyle>
          <a:p>
            <a:pPr indent="0" lvl="0" marL="0" rtl="0" algn="l">
              <a:spcBef>
                <a:spcPts val="0"/>
              </a:spcBef>
              <a:spcAft>
                <a:spcPts val="0"/>
              </a:spcAft>
              <a:buNone/>
            </a:pPr>
            <a:r>
              <a:t/>
            </a:r>
            <a:endParaRPr/>
          </a:p>
        </p:txBody>
      </p:sp>
      <p:sp>
        <p:nvSpPr>
          <p:cNvPr id="25" name="Google Shape;25;p29"/>
          <p:cNvSpPr txBox="1"/>
          <p:nvPr/>
        </p:nvSpPr>
        <p:spPr>
          <a:xfrm>
            <a:off x="4209113" y="2320289"/>
            <a:ext cx="37737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E0B546"/>
                </a:solidFill>
                <a:latin typeface="Open Sans"/>
                <a:ea typeface="Open Sans"/>
                <a:cs typeface="Open Sans"/>
                <a:sym typeface="Open Sans"/>
              </a:rPr>
              <a:t>SUBHEADLINE GOES HERE</a:t>
            </a:r>
            <a:endParaRPr/>
          </a:p>
        </p:txBody>
      </p:sp>
      <p:sp>
        <p:nvSpPr>
          <p:cNvPr id="26" name="Google Shape;26;p29"/>
          <p:cNvSpPr txBox="1"/>
          <p:nvPr>
            <p:ph idx="1" type="body"/>
          </p:nvPr>
        </p:nvSpPr>
        <p:spPr>
          <a:xfrm>
            <a:off x="2611764" y="2801273"/>
            <a:ext cx="6968469" cy="1701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7" name="Shape 27"/>
        <p:cNvGrpSpPr/>
        <p:nvPr/>
      </p:nvGrpSpPr>
      <p:grpSpPr>
        <a:xfrm>
          <a:off x="0" y="0"/>
          <a:ext cx="0" cy="0"/>
          <a:chOff x="0" y="0"/>
          <a:chExt cx="0" cy="0"/>
        </a:xfrm>
      </p:grpSpPr>
      <p:sp>
        <p:nvSpPr>
          <p:cNvPr id="28" name="Google Shape;28;p30"/>
          <p:cNvSpPr/>
          <p:nvPr>
            <p:ph idx="2" type="pic"/>
          </p:nvPr>
        </p:nvSpPr>
        <p:spPr>
          <a:xfrm>
            <a:off x="6096000" y="0"/>
            <a:ext cx="6096000" cy="6858000"/>
          </a:xfrm>
          <a:prstGeom prst="rect">
            <a:avLst/>
          </a:prstGeom>
          <a:noFill/>
          <a:ln>
            <a:noFill/>
          </a:ln>
        </p:spPr>
      </p:sp>
      <p:sp>
        <p:nvSpPr>
          <p:cNvPr id="29" name="Google Shape;29;p30"/>
          <p:cNvSpPr txBox="1"/>
          <p:nvPr/>
        </p:nvSpPr>
        <p:spPr>
          <a:xfrm>
            <a:off x="569626" y="1672390"/>
            <a:ext cx="337298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4282A"/>
                </a:solidFill>
                <a:latin typeface="EB Garamond"/>
                <a:ea typeface="EB Garamond"/>
                <a:cs typeface="EB Garamond"/>
                <a:sym typeface="EB Garamond"/>
              </a:rPr>
              <a:t>Headline Typestyle Goes Here</a:t>
            </a:r>
            <a:endParaRPr/>
          </a:p>
        </p:txBody>
      </p:sp>
      <p:sp>
        <p:nvSpPr>
          <p:cNvPr id="30" name="Google Shape;30;p30"/>
          <p:cNvSpPr txBox="1"/>
          <p:nvPr/>
        </p:nvSpPr>
        <p:spPr>
          <a:xfrm>
            <a:off x="569625" y="2626497"/>
            <a:ext cx="365601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 ectetuer adipiscing elit, sed diam nonummy nibh euismod tincidunt ut laoreet dolore magna aliquam erat volutpat.</a:t>
            </a:r>
            <a:endParaRPr/>
          </a:p>
        </p:txBody>
      </p:sp>
      <p:sp>
        <p:nvSpPr>
          <p:cNvPr id="31" name="Google Shape;31;p30"/>
          <p:cNvSpPr/>
          <p:nvPr/>
        </p:nvSpPr>
        <p:spPr>
          <a:xfrm>
            <a:off x="569625" y="1364817"/>
            <a:ext cx="228630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E0B546"/>
                </a:solidFill>
                <a:latin typeface="Open Sans"/>
                <a:ea typeface="Open Sans"/>
                <a:cs typeface="Open Sans"/>
                <a:sym typeface="Open Sans"/>
              </a:rPr>
              <a:t>SUBHEADLINE TYPESTYLE</a:t>
            </a:r>
            <a:endParaRPr/>
          </a:p>
        </p:txBody>
      </p:sp>
      <p:sp>
        <p:nvSpPr>
          <p:cNvPr id="32" name="Google Shape;32;p30"/>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rgbClr val="24282A"/>
                </a:solidFill>
                <a:latin typeface="Open Sans"/>
                <a:ea typeface="Open Sans"/>
                <a:cs typeface="Open Sans"/>
                <a:sym typeface="Open Sans"/>
              </a:defRPr>
            </a:lvl1pPr>
            <a:lvl2pPr indent="0" lvl="1" marL="0" algn="l">
              <a:spcBef>
                <a:spcPts val="0"/>
              </a:spcBef>
              <a:buNone/>
              <a:defRPr sz="800">
                <a:solidFill>
                  <a:srgbClr val="24282A"/>
                </a:solidFill>
                <a:latin typeface="Open Sans"/>
                <a:ea typeface="Open Sans"/>
                <a:cs typeface="Open Sans"/>
                <a:sym typeface="Open Sans"/>
              </a:defRPr>
            </a:lvl2pPr>
            <a:lvl3pPr indent="0" lvl="2" marL="0" algn="l">
              <a:spcBef>
                <a:spcPts val="0"/>
              </a:spcBef>
              <a:buNone/>
              <a:defRPr sz="800">
                <a:solidFill>
                  <a:srgbClr val="24282A"/>
                </a:solidFill>
                <a:latin typeface="Open Sans"/>
                <a:ea typeface="Open Sans"/>
                <a:cs typeface="Open Sans"/>
                <a:sym typeface="Open Sans"/>
              </a:defRPr>
            </a:lvl3pPr>
            <a:lvl4pPr indent="0" lvl="3" marL="0" algn="l">
              <a:spcBef>
                <a:spcPts val="0"/>
              </a:spcBef>
              <a:buNone/>
              <a:defRPr sz="800">
                <a:solidFill>
                  <a:srgbClr val="24282A"/>
                </a:solidFill>
                <a:latin typeface="Open Sans"/>
                <a:ea typeface="Open Sans"/>
                <a:cs typeface="Open Sans"/>
                <a:sym typeface="Open Sans"/>
              </a:defRPr>
            </a:lvl4pPr>
            <a:lvl5pPr indent="0" lvl="4" marL="0" algn="l">
              <a:spcBef>
                <a:spcPts val="0"/>
              </a:spcBef>
              <a:buNone/>
              <a:defRPr sz="800">
                <a:solidFill>
                  <a:srgbClr val="24282A"/>
                </a:solidFill>
                <a:latin typeface="Open Sans"/>
                <a:ea typeface="Open Sans"/>
                <a:cs typeface="Open Sans"/>
                <a:sym typeface="Open Sans"/>
              </a:defRPr>
            </a:lvl5pPr>
            <a:lvl6pPr indent="0" lvl="5" marL="0" algn="l">
              <a:spcBef>
                <a:spcPts val="0"/>
              </a:spcBef>
              <a:buNone/>
              <a:defRPr sz="800">
                <a:solidFill>
                  <a:srgbClr val="24282A"/>
                </a:solidFill>
                <a:latin typeface="Open Sans"/>
                <a:ea typeface="Open Sans"/>
                <a:cs typeface="Open Sans"/>
                <a:sym typeface="Open Sans"/>
              </a:defRPr>
            </a:lvl6pPr>
            <a:lvl7pPr indent="0" lvl="6" marL="0" algn="l">
              <a:spcBef>
                <a:spcPts val="0"/>
              </a:spcBef>
              <a:buNone/>
              <a:defRPr sz="800">
                <a:solidFill>
                  <a:srgbClr val="24282A"/>
                </a:solidFill>
                <a:latin typeface="Open Sans"/>
                <a:ea typeface="Open Sans"/>
                <a:cs typeface="Open Sans"/>
                <a:sym typeface="Open Sans"/>
              </a:defRPr>
            </a:lvl7pPr>
            <a:lvl8pPr indent="0" lvl="7" marL="0" algn="l">
              <a:spcBef>
                <a:spcPts val="0"/>
              </a:spcBef>
              <a:buNone/>
              <a:defRPr sz="800">
                <a:solidFill>
                  <a:srgbClr val="24282A"/>
                </a:solidFill>
                <a:latin typeface="Open Sans"/>
                <a:ea typeface="Open Sans"/>
                <a:cs typeface="Open Sans"/>
                <a:sym typeface="Open Sans"/>
              </a:defRPr>
            </a:lvl8pPr>
            <a:lvl9pPr indent="0" lvl="8" marL="0" algn="l">
              <a:spcBef>
                <a:spcPts val="0"/>
              </a:spcBef>
              <a:buNone/>
              <a:defRPr sz="800">
                <a:solidFill>
                  <a:srgbClr val="24282A"/>
                </a:solidFill>
                <a:latin typeface="Open Sans"/>
                <a:ea typeface="Open Sans"/>
                <a:cs typeface="Open Sans"/>
                <a:sym typeface="Open Sans"/>
              </a:defRPr>
            </a:lvl9p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Linework">
  <p:cSld name="Header - Linework">
    <p:spTree>
      <p:nvGrpSpPr>
        <p:cNvPr id="33" name="Shape 33"/>
        <p:cNvGrpSpPr/>
        <p:nvPr/>
      </p:nvGrpSpPr>
      <p:grpSpPr>
        <a:xfrm>
          <a:off x="0" y="0"/>
          <a:ext cx="0" cy="0"/>
          <a:chOff x="0" y="0"/>
          <a:chExt cx="0" cy="0"/>
        </a:xfrm>
      </p:grpSpPr>
      <p:cxnSp>
        <p:nvCxnSpPr>
          <p:cNvPr id="34" name="Google Shape;34;p31"/>
          <p:cNvCxnSpPr/>
          <p:nvPr/>
        </p:nvCxnSpPr>
        <p:spPr>
          <a:xfrm>
            <a:off x="-29980" y="738601"/>
            <a:ext cx="3967566" cy="0"/>
          </a:xfrm>
          <a:prstGeom prst="straightConnector1">
            <a:avLst/>
          </a:prstGeom>
          <a:noFill/>
          <a:ln cap="flat" cmpd="sng" w="9525">
            <a:solidFill>
              <a:srgbClr val="E0B546"/>
            </a:solidFill>
            <a:prstDash val="solid"/>
            <a:miter lim="800000"/>
            <a:headEnd len="sm" w="sm" type="none"/>
            <a:tailEnd len="sm" w="sm" type="none"/>
          </a:ln>
        </p:spPr>
      </p:cxnSp>
      <p:sp>
        <p:nvSpPr>
          <p:cNvPr id="35" name="Google Shape;35;p31"/>
          <p:cNvSpPr txBox="1"/>
          <p:nvPr/>
        </p:nvSpPr>
        <p:spPr>
          <a:xfrm>
            <a:off x="3468005" y="515617"/>
            <a:ext cx="525598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282A"/>
                </a:solidFill>
                <a:latin typeface="EB Garamond"/>
                <a:ea typeface="EB Garamond"/>
                <a:cs typeface="EB Garamond"/>
                <a:sym typeface="EB Garamond"/>
              </a:rPr>
              <a:t>Headline Typestyle Goes Here</a:t>
            </a:r>
            <a:endParaRPr/>
          </a:p>
        </p:txBody>
      </p:sp>
      <p:sp>
        <p:nvSpPr>
          <p:cNvPr id="36" name="Google Shape;36;p31"/>
          <p:cNvSpPr/>
          <p:nvPr/>
        </p:nvSpPr>
        <p:spPr>
          <a:xfrm>
            <a:off x="4717880" y="208044"/>
            <a:ext cx="275623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E0B546"/>
                </a:solidFill>
                <a:latin typeface="Open Sans"/>
                <a:ea typeface="Open Sans"/>
                <a:cs typeface="Open Sans"/>
                <a:sym typeface="Open Sans"/>
              </a:rPr>
              <a:t>SUBHEADLINE TYPESTYLE</a:t>
            </a:r>
            <a:endParaRPr/>
          </a:p>
        </p:txBody>
      </p:sp>
      <p:cxnSp>
        <p:nvCxnSpPr>
          <p:cNvPr id="37" name="Google Shape;37;p31"/>
          <p:cNvCxnSpPr/>
          <p:nvPr/>
        </p:nvCxnSpPr>
        <p:spPr>
          <a:xfrm>
            <a:off x="8224434" y="738601"/>
            <a:ext cx="3967566" cy="0"/>
          </a:xfrm>
          <a:prstGeom prst="straightConnector1">
            <a:avLst/>
          </a:prstGeom>
          <a:noFill/>
          <a:ln cap="flat" cmpd="sng" w="9525">
            <a:solidFill>
              <a:srgbClr val="E0B546"/>
            </a:solidFill>
            <a:prstDash val="solid"/>
            <a:miter lim="800000"/>
            <a:headEnd len="sm" w="sm" type="none"/>
            <a:tailEnd len="sm" w="sm" type="none"/>
          </a:ln>
        </p:spPr>
      </p:cxnSp>
      <p:sp>
        <p:nvSpPr>
          <p:cNvPr id="38" name="Google Shape;38;p31"/>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rgbClr val="24282A"/>
                </a:solidFill>
                <a:latin typeface="Open Sans"/>
                <a:ea typeface="Open Sans"/>
                <a:cs typeface="Open Sans"/>
                <a:sym typeface="Open Sans"/>
              </a:defRPr>
            </a:lvl1pPr>
            <a:lvl2pPr indent="0" lvl="1" marL="0" algn="l">
              <a:spcBef>
                <a:spcPts val="0"/>
              </a:spcBef>
              <a:buNone/>
              <a:defRPr sz="800">
                <a:solidFill>
                  <a:srgbClr val="24282A"/>
                </a:solidFill>
                <a:latin typeface="Open Sans"/>
                <a:ea typeface="Open Sans"/>
                <a:cs typeface="Open Sans"/>
                <a:sym typeface="Open Sans"/>
              </a:defRPr>
            </a:lvl2pPr>
            <a:lvl3pPr indent="0" lvl="2" marL="0" algn="l">
              <a:spcBef>
                <a:spcPts val="0"/>
              </a:spcBef>
              <a:buNone/>
              <a:defRPr sz="800">
                <a:solidFill>
                  <a:srgbClr val="24282A"/>
                </a:solidFill>
                <a:latin typeface="Open Sans"/>
                <a:ea typeface="Open Sans"/>
                <a:cs typeface="Open Sans"/>
                <a:sym typeface="Open Sans"/>
              </a:defRPr>
            </a:lvl3pPr>
            <a:lvl4pPr indent="0" lvl="3" marL="0" algn="l">
              <a:spcBef>
                <a:spcPts val="0"/>
              </a:spcBef>
              <a:buNone/>
              <a:defRPr sz="800">
                <a:solidFill>
                  <a:srgbClr val="24282A"/>
                </a:solidFill>
                <a:latin typeface="Open Sans"/>
                <a:ea typeface="Open Sans"/>
                <a:cs typeface="Open Sans"/>
                <a:sym typeface="Open Sans"/>
              </a:defRPr>
            </a:lvl4pPr>
            <a:lvl5pPr indent="0" lvl="4" marL="0" algn="l">
              <a:spcBef>
                <a:spcPts val="0"/>
              </a:spcBef>
              <a:buNone/>
              <a:defRPr sz="800">
                <a:solidFill>
                  <a:srgbClr val="24282A"/>
                </a:solidFill>
                <a:latin typeface="Open Sans"/>
                <a:ea typeface="Open Sans"/>
                <a:cs typeface="Open Sans"/>
                <a:sym typeface="Open Sans"/>
              </a:defRPr>
            </a:lvl5pPr>
            <a:lvl6pPr indent="0" lvl="5" marL="0" algn="l">
              <a:spcBef>
                <a:spcPts val="0"/>
              </a:spcBef>
              <a:buNone/>
              <a:defRPr sz="800">
                <a:solidFill>
                  <a:srgbClr val="24282A"/>
                </a:solidFill>
                <a:latin typeface="Open Sans"/>
                <a:ea typeface="Open Sans"/>
                <a:cs typeface="Open Sans"/>
                <a:sym typeface="Open Sans"/>
              </a:defRPr>
            </a:lvl6pPr>
            <a:lvl7pPr indent="0" lvl="6" marL="0" algn="l">
              <a:spcBef>
                <a:spcPts val="0"/>
              </a:spcBef>
              <a:buNone/>
              <a:defRPr sz="800">
                <a:solidFill>
                  <a:srgbClr val="24282A"/>
                </a:solidFill>
                <a:latin typeface="Open Sans"/>
                <a:ea typeface="Open Sans"/>
                <a:cs typeface="Open Sans"/>
                <a:sym typeface="Open Sans"/>
              </a:defRPr>
            </a:lvl7pPr>
            <a:lvl8pPr indent="0" lvl="7" marL="0" algn="l">
              <a:spcBef>
                <a:spcPts val="0"/>
              </a:spcBef>
              <a:buNone/>
              <a:defRPr sz="800">
                <a:solidFill>
                  <a:srgbClr val="24282A"/>
                </a:solidFill>
                <a:latin typeface="Open Sans"/>
                <a:ea typeface="Open Sans"/>
                <a:cs typeface="Open Sans"/>
                <a:sym typeface="Open Sans"/>
              </a:defRPr>
            </a:lvl8pPr>
            <a:lvl9pPr indent="0" lvl="8" marL="0" algn="l">
              <a:spcBef>
                <a:spcPts val="0"/>
              </a:spcBef>
              <a:buNone/>
              <a:defRPr sz="800">
                <a:solidFill>
                  <a:srgbClr val="24282A"/>
                </a:solidFill>
                <a:latin typeface="Open Sans"/>
                <a:ea typeface="Open Sans"/>
                <a:cs typeface="Open Sans"/>
                <a:sym typeface="Open Sans"/>
              </a:defRPr>
            </a:lvl9p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Blank">
  <p:cSld name="Header Blank">
    <p:spTree>
      <p:nvGrpSpPr>
        <p:cNvPr id="39" name="Shape 39"/>
        <p:cNvGrpSpPr/>
        <p:nvPr/>
      </p:nvGrpSpPr>
      <p:grpSpPr>
        <a:xfrm>
          <a:off x="0" y="0"/>
          <a:ext cx="0" cy="0"/>
          <a:chOff x="0" y="0"/>
          <a:chExt cx="0" cy="0"/>
        </a:xfrm>
      </p:grpSpPr>
      <p:sp>
        <p:nvSpPr>
          <p:cNvPr id="40" name="Google Shape;40;p32"/>
          <p:cNvSpPr/>
          <p:nvPr/>
        </p:nvSpPr>
        <p:spPr>
          <a:xfrm>
            <a:off x="0" y="0"/>
            <a:ext cx="12192000" cy="1184515"/>
          </a:xfrm>
          <a:prstGeom prst="rect">
            <a:avLst/>
          </a:prstGeom>
          <a:solidFill>
            <a:srgbClr val="3A3B5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A3B53"/>
              </a:solidFill>
              <a:latin typeface="Calibri"/>
              <a:ea typeface="Calibri"/>
              <a:cs typeface="Calibri"/>
              <a:sym typeface="Calibri"/>
            </a:endParaRPr>
          </a:p>
        </p:txBody>
      </p:sp>
      <p:sp>
        <p:nvSpPr>
          <p:cNvPr id="41" name="Google Shape;41;p32"/>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rgbClr val="24282A"/>
                </a:solidFill>
                <a:latin typeface="Open Sans"/>
                <a:ea typeface="Open Sans"/>
                <a:cs typeface="Open Sans"/>
                <a:sym typeface="Open Sans"/>
              </a:defRPr>
            </a:lvl1pPr>
            <a:lvl2pPr indent="0" lvl="1" marL="0" algn="l">
              <a:spcBef>
                <a:spcPts val="0"/>
              </a:spcBef>
              <a:buNone/>
              <a:defRPr sz="800">
                <a:solidFill>
                  <a:srgbClr val="24282A"/>
                </a:solidFill>
                <a:latin typeface="Open Sans"/>
                <a:ea typeface="Open Sans"/>
                <a:cs typeface="Open Sans"/>
                <a:sym typeface="Open Sans"/>
              </a:defRPr>
            </a:lvl2pPr>
            <a:lvl3pPr indent="0" lvl="2" marL="0" algn="l">
              <a:spcBef>
                <a:spcPts val="0"/>
              </a:spcBef>
              <a:buNone/>
              <a:defRPr sz="800">
                <a:solidFill>
                  <a:srgbClr val="24282A"/>
                </a:solidFill>
                <a:latin typeface="Open Sans"/>
                <a:ea typeface="Open Sans"/>
                <a:cs typeface="Open Sans"/>
                <a:sym typeface="Open Sans"/>
              </a:defRPr>
            </a:lvl3pPr>
            <a:lvl4pPr indent="0" lvl="3" marL="0" algn="l">
              <a:spcBef>
                <a:spcPts val="0"/>
              </a:spcBef>
              <a:buNone/>
              <a:defRPr sz="800">
                <a:solidFill>
                  <a:srgbClr val="24282A"/>
                </a:solidFill>
                <a:latin typeface="Open Sans"/>
                <a:ea typeface="Open Sans"/>
                <a:cs typeface="Open Sans"/>
                <a:sym typeface="Open Sans"/>
              </a:defRPr>
            </a:lvl4pPr>
            <a:lvl5pPr indent="0" lvl="4" marL="0" algn="l">
              <a:spcBef>
                <a:spcPts val="0"/>
              </a:spcBef>
              <a:buNone/>
              <a:defRPr sz="800">
                <a:solidFill>
                  <a:srgbClr val="24282A"/>
                </a:solidFill>
                <a:latin typeface="Open Sans"/>
                <a:ea typeface="Open Sans"/>
                <a:cs typeface="Open Sans"/>
                <a:sym typeface="Open Sans"/>
              </a:defRPr>
            </a:lvl5pPr>
            <a:lvl6pPr indent="0" lvl="5" marL="0" algn="l">
              <a:spcBef>
                <a:spcPts val="0"/>
              </a:spcBef>
              <a:buNone/>
              <a:defRPr sz="800">
                <a:solidFill>
                  <a:srgbClr val="24282A"/>
                </a:solidFill>
                <a:latin typeface="Open Sans"/>
                <a:ea typeface="Open Sans"/>
                <a:cs typeface="Open Sans"/>
                <a:sym typeface="Open Sans"/>
              </a:defRPr>
            </a:lvl6pPr>
            <a:lvl7pPr indent="0" lvl="6" marL="0" algn="l">
              <a:spcBef>
                <a:spcPts val="0"/>
              </a:spcBef>
              <a:buNone/>
              <a:defRPr sz="800">
                <a:solidFill>
                  <a:srgbClr val="24282A"/>
                </a:solidFill>
                <a:latin typeface="Open Sans"/>
                <a:ea typeface="Open Sans"/>
                <a:cs typeface="Open Sans"/>
                <a:sym typeface="Open Sans"/>
              </a:defRPr>
            </a:lvl7pPr>
            <a:lvl8pPr indent="0" lvl="7" marL="0" algn="l">
              <a:spcBef>
                <a:spcPts val="0"/>
              </a:spcBef>
              <a:buNone/>
              <a:defRPr sz="800">
                <a:solidFill>
                  <a:srgbClr val="24282A"/>
                </a:solidFill>
                <a:latin typeface="Open Sans"/>
                <a:ea typeface="Open Sans"/>
                <a:cs typeface="Open Sans"/>
                <a:sym typeface="Open Sans"/>
              </a:defRPr>
            </a:lvl8pPr>
            <a:lvl9pPr indent="0" lvl="8" marL="0" algn="l">
              <a:spcBef>
                <a:spcPts val="0"/>
              </a:spcBef>
              <a:buNone/>
              <a:defRPr sz="800">
                <a:solidFill>
                  <a:srgbClr val="24282A"/>
                </a:solidFill>
                <a:latin typeface="Open Sans"/>
                <a:ea typeface="Open Sans"/>
                <a:cs typeface="Open Sans"/>
                <a:sym typeface="Open Sans"/>
              </a:defRPr>
            </a:lvl9pPr>
          </a:lstStyle>
          <a:p>
            <a:pPr indent="0" lvl="0" marL="0" rtl="0" algn="l">
              <a:spcBef>
                <a:spcPts val="0"/>
              </a:spcBef>
              <a:spcAft>
                <a:spcPts val="0"/>
              </a:spcAft>
              <a:buNone/>
            </a:pPr>
            <a:r>
              <a:t/>
            </a:r>
            <a:endParaRPr/>
          </a:p>
        </p:txBody>
      </p:sp>
      <p:sp>
        <p:nvSpPr>
          <p:cNvPr id="42" name="Google Shape;42;p32"/>
          <p:cNvSpPr txBox="1"/>
          <p:nvPr/>
        </p:nvSpPr>
        <p:spPr>
          <a:xfrm>
            <a:off x="3468006" y="515617"/>
            <a:ext cx="525598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EB Garamond"/>
                <a:ea typeface="EB Garamond"/>
                <a:cs typeface="EB Garamond"/>
                <a:sym typeface="EB Garamond"/>
              </a:rPr>
              <a:t>Headline Typestyle Goes Here</a:t>
            </a:r>
            <a:endParaRPr/>
          </a:p>
        </p:txBody>
      </p:sp>
      <p:sp>
        <p:nvSpPr>
          <p:cNvPr id="43" name="Google Shape;43;p32"/>
          <p:cNvSpPr/>
          <p:nvPr/>
        </p:nvSpPr>
        <p:spPr>
          <a:xfrm>
            <a:off x="4717880" y="208044"/>
            <a:ext cx="275623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Open Sans"/>
                <a:ea typeface="Open Sans"/>
                <a:cs typeface="Open Sans"/>
                <a:sym typeface="Open Sans"/>
              </a:rPr>
              <a:t>SUBHEADLINE TYPESTYLE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and Image">
  <p:cSld name="Header - Content and Image">
    <p:spTree>
      <p:nvGrpSpPr>
        <p:cNvPr id="44" name="Shape 44"/>
        <p:cNvGrpSpPr/>
        <p:nvPr/>
      </p:nvGrpSpPr>
      <p:grpSpPr>
        <a:xfrm>
          <a:off x="0" y="0"/>
          <a:ext cx="0" cy="0"/>
          <a:chOff x="0" y="0"/>
          <a:chExt cx="0" cy="0"/>
        </a:xfrm>
      </p:grpSpPr>
      <p:sp>
        <p:nvSpPr>
          <p:cNvPr id="45" name="Google Shape;45;p33"/>
          <p:cNvSpPr/>
          <p:nvPr>
            <p:ph idx="2" type="pic"/>
          </p:nvPr>
        </p:nvSpPr>
        <p:spPr>
          <a:xfrm>
            <a:off x="6096000" y="1184514"/>
            <a:ext cx="6096000" cy="5673486"/>
          </a:xfrm>
          <a:prstGeom prst="rect">
            <a:avLst/>
          </a:prstGeom>
          <a:noFill/>
          <a:ln>
            <a:noFill/>
          </a:ln>
        </p:spPr>
      </p:sp>
      <p:sp>
        <p:nvSpPr>
          <p:cNvPr id="46" name="Google Shape;46;p33"/>
          <p:cNvSpPr txBox="1"/>
          <p:nvPr/>
        </p:nvSpPr>
        <p:spPr>
          <a:xfrm>
            <a:off x="619052" y="2040203"/>
            <a:ext cx="409882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24282A"/>
                </a:solidFill>
                <a:latin typeface="Open Sans"/>
                <a:ea typeface="Open Sans"/>
                <a:cs typeface="Open Sans"/>
                <a:sym typeface="Open Sans"/>
              </a:rPr>
              <a:t>Headline Typestyle Goes Here</a:t>
            </a:r>
            <a:endParaRPr/>
          </a:p>
        </p:txBody>
      </p:sp>
      <p:sp>
        <p:nvSpPr>
          <p:cNvPr id="47" name="Google Shape;47;p33"/>
          <p:cNvSpPr txBox="1"/>
          <p:nvPr/>
        </p:nvSpPr>
        <p:spPr>
          <a:xfrm>
            <a:off x="619051" y="2585990"/>
            <a:ext cx="4324908"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 ectetuer adipiscing elit, sed diam nonummy nibh euismod tincidunt ut laoreet dolore magna aliquam erat volutpat. 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a:p>
        </p:txBody>
      </p:sp>
      <p:sp>
        <p:nvSpPr>
          <p:cNvPr id="48" name="Google Shape;48;p33"/>
          <p:cNvSpPr/>
          <p:nvPr/>
        </p:nvSpPr>
        <p:spPr>
          <a:xfrm>
            <a:off x="0" y="0"/>
            <a:ext cx="12192000" cy="1184515"/>
          </a:xfrm>
          <a:prstGeom prst="rect">
            <a:avLst/>
          </a:prstGeom>
          <a:solidFill>
            <a:srgbClr val="3A3B5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A3B53"/>
              </a:solidFill>
              <a:latin typeface="Calibri"/>
              <a:ea typeface="Calibri"/>
              <a:cs typeface="Calibri"/>
              <a:sym typeface="Calibri"/>
            </a:endParaRPr>
          </a:p>
        </p:txBody>
      </p:sp>
      <p:sp>
        <p:nvSpPr>
          <p:cNvPr id="49" name="Google Shape;49;p33"/>
          <p:cNvSpPr txBox="1"/>
          <p:nvPr/>
        </p:nvSpPr>
        <p:spPr>
          <a:xfrm>
            <a:off x="3468006" y="515617"/>
            <a:ext cx="525598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EB Garamond"/>
                <a:ea typeface="EB Garamond"/>
                <a:cs typeface="EB Garamond"/>
                <a:sym typeface="EB Garamond"/>
              </a:rPr>
              <a:t>Headline Typestyle Goes Here</a:t>
            </a:r>
            <a:endParaRPr/>
          </a:p>
        </p:txBody>
      </p:sp>
      <p:sp>
        <p:nvSpPr>
          <p:cNvPr id="50" name="Google Shape;50;p33"/>
          <p:cNvSpPr/>
          <p:nvPr/>
        </p:nvSpPr>
        <p:spPr>
          <a:xfrm>
            <a:off x="4717880" y="208044"/>
            <a:ext cx="275623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Open Sans"/>
                <a:ea typeface="Open Sans"/>
                <a:cs typeface="Open Sans"/>
                <a:sym typeface="Open Sans"/>
              </a:rPr>
              <a:t>SUBHEADLINE TYPESTYLE</a:t>
            </a:r>
            <a:endParaRPr/>
          </a:p>
        </p:txBody>
      </p:sp>
      <p:sp>
        <p:nvSpPr>
          <p:cNvPr id="51" name="Google Shape;51;p33"/>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rgbClr val="24282A"/>
                </a:solidFill>
                <a:latin typeface="Open Sans"/>
                <a:ea typeface="Open Sans"/>
                <a:cs typeface="Open Sans"/>
                <a:sym typeface="Open Sans"/>
              </a:defRPr>
            </a:lvl1pPr>
            <a:lvl2pPr indent="0" lvl="1" marL="0" algn="l">
              <a:spcBef>
                <a:spcPts val="0"/>
              </a:spcBef>
              <a:buNone/>
              <a:defRPr sz="800">
                <a:solidFill>
                  <a:srgbClr val="24282A"/>
                </a:solidFill>
                <a:latin typeface="Open Sans"/>
                <a:ea typeface="Open Sans"/>
                <a:cs typeface="Open Sans"/>
                <a:sym typeface="Open Sans"/>
              </a:defRPr>
            </a:lvl2pPr>
            <a:lvl3pPr indent="0" lvl="2" marL="0" algn="l">
              <a:spcBef>
                <a:spcPts val="0"/>
              </a:spcBef>
              <a:buNone/>
              <a:defRPr sz="800">
                <a:solidFill>
                  <a:srgbClr val="24282A"/>
                </a:solidFill>
                <a:latin typeface="Open Sans"/>
                <a:ea typeface="Open Sans"/>
                <a:cs typeface="Open Sans"/>
                <a:sym typeface="Open Sans"/>
              </a:defRPr>
            </a:lvl3pPr>
            <a:lvl4pPr indent="0" lvl="3" marL="0" algn="l">
              <a:spcBef>
                <a:spcPts val="0"/>
              </a:spcBef>
              <a:buNone/>
              <a:defRPr sz="800">
                <a:solidFill>
                  <a:srgbClr val="24282A"/>
                </a:solidFill>
                <a:latin typeface="Open Sans"/>
                <a:ea typeface="Open Sans"/>
                <a:cs typeface="Open Sans"/>
                <a:sym typeface="Open Sans"/>
              </a:defRPr>
            </a:lvl4pPr>
            <a:lvl5pPr indent="0" lvl="4" marL="0" algn="l">
              <a:spcBef>
                <a:spcPts val="0"/>
              </a:spcBef>
              <a:buNone/>
              <a:defRPr sz="800">
                <a:solidFill>
                  <a:srgbClr val="24282A"/>
                </a:solidFill>
                <a:latin typeface="Open Sans"/>
                <a:ea typeface="Open Sans"/>
                <a:cs typeface="Open Sans"/>
                <a:sym typeface="Open Sans"/>
              </a:defRPr>
            </a:lvl5pPr>
            <a:lvl6pPr indent="0" lvl="5" marL="0" algn="l">
              <a:spcBef>
                <a:spcPts val="0"/>
              </a:spcBef>
              <a:buNone/>
              <a:defRPr sz="800">
                <a:solidFill>
                  <a:srgbClr val="24282A"/>
                </a:solidFill>
                <a:latin typeface="Open Sans"/>
                <a:ea typeface="Open Sans"/>
                <a:cs typeface="Open Sans"/>
                <a:sym typeface="Open Sans"/>
              </a:defRPr>
            </a:lvl6pPr>
            <a:lvl7pPr indent="0" lvl="6" marL="0" algn="l">
              <a:spcBef>
                <a:spcPts val="0"/>
              </a:spcBef>
              <a:buNone/>
              <a:defRPr sz="800">
                <a:solidFill>
                  <a:srgbClr val="24282A"/>
                </a:solidFill>
                <a:latin typeface="Open Sans"/>
                <a:ea typeface="Open Sans"/>
                <a:cs typeface="Open Sans"/>
                <a:sym typeface="Open Sans"/>
              </a:defRPr>
            </a:lvl7pPr>
            <a:lvl8pPr indent="0" lvl="7" marL="0" algn="l">
              <a:spcBef>
                <a:spcPts val="0"/>
              </a:spcBef>
              <a:buNone/>
              <a:defRPr sz="800">
                <a:solidFill>
                  <a:srgbClr val="24282A"/>
                </a:solidFill>
                <a:latin typeface="Open Sans"/>
                <a:ea typeface="Open Sans"/>
                <a:cs typeface="Open Sans"/>
                <a:sym typeface="Open Sans"/>
              </a:defRPr>
            </a:lvl8pPr>
            <a:lvl9pPr indent="0" lvl="8" marL="0" algn="l">
              <a:spcBef>
                <a:spcPts val="0"/>
              </a:spcBef>
              <a:buNone/>
              <a:defRPr sz="800">
                <a:solidFill>
                  <a:srgbClr val="24282A"/>
                </a:solidFill>
                <a:latin typeface="Open Sans"/>
                <a:ea typeface="Open Sans"/>
                <a:cs typeface="Open Sans"/>
                <a:sym typeface="Open Sans"/>
              </a:defRPr>
            </a:lvl9p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Content">
  <p:cSld name="3 Column Content">
    <p:spTree>
      <p:nvGrpSpPr>
        <p:cNvPr id="52" name="Shape 52"/>
        <p:cNvGrpSpPr/>
        <p:nvPr/>
      </p:nvGrpSpPr>
      <p:grpSpPr>
        <a:xfrm>
          <a:off x="0" y="0"/>
          <a:ext cx="0" cy="0"/>
          <a:chOff x="0" y="0"/>
          <a:chExt cx="0" cy="0"/>
        </a:xfrm>
      </p:grpSpPr>
      <p:sp>
        <p:nvSpPr>
          <p:cNvPr id="53" name="Google Shape;53;p34"/>
          <p:cNvSpPr txBox="1"/>
          <p:nvPr/>
        </p:nvSpPr>
        <p:spPr>
          <a:xfrm>
            <a:off x="788158" y="2115403"/>
            <a:ext cx="10615684" cy="37531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a:p>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a:p>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a:p>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a:p>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consectetuer adipiscing elit, sed diam 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a:p>
        </p:txBody>
      </p:sp>
      <p:sp>
        <p:nvSpPr>
          <p:cNvPr id="54" name="Google Shape;54;p34"/>
          <p:cNvSpPr txBox="1"/>
          <p:nvPr/>
        </p:nvSpPr>
        <p:spPr>
          <a:xfrm>
            <a:off x="788157" y="1357953"/>
            <a:ext cx="660893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4282A"/>
                </a:solidFill>
                <a:latin typeface="EB Garamond"/>
                <a:ea typeface="EB Garamond"/>
                <a:cs typeface="EB Garamond"/>
                <a:sym typeface="EB Garamond"/>
              </a:rPr>
              <a:t>Headline Typestyle Goes Here</a:t>
            </a:r>
            <a:endParaRPr/>
          </a:p>
        </p:txBody>
      </p:sp>
      <p:sp>
        <p:nvSpPr>
          <p:cNvPr id="55" name="Google Shape;55;p34"/>
          <p:cNvSpPr/>
          <p:nvPr/>
        </p:nvSpPr>
        <p:spPr>
          <a:xfrm>
            <a:off x="788157" y="1046778"/>
            <a:ext cx="228630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E0B546"/>
                </a:solidFill>
                <a:latin typeface="Open Sans"/>
                <a:ea typeface="Open Sans"/>
                <a:cs typeface="Open Sans"/>
                <a:sym typeface="Open Sans"/>
              </a:rPr>
              <a:t>SUBHEADLINE TYPESTYLE</a:t>
            </a:r>
            <a:endParaRPr/>
          </a:p>
        </p:txBody>
      </p:sp>
      <p:cxnSp>
        <p:nvCxnSpPr>
          <p:cNvPr id="56" name="Google Shape;56;p34"/>
          <p:cNvCxnSpPr/>
          <p:nvPr/>
        </p:nvCxnSpPr>
        <p:spPr>
          <a:xfrm>
            <a:off x="6369803" y="1751308"/>
            <a:ext cx="4881966" cy="0"/>
          </a:xfrm>
          <a:prstGeom prst="straightConnector1">
            <a:avLst/>
          </a:prstGeom>
          <a:noFill/>
          <a:ln cap="flat" cmpd="sng" w="9525">
            <a:solidFill>
              <a:srgbClr val="E0B546"/>
            </a:solidFill>
            <a:prstDash val="solid"/>
            <a:miter lim="800000"/>
            <a:headEnd len="sm" w="sm" type="none"/>
            <a:tailEnd len="sm" w="sm" type="none"/>
          </a:ln>
        </p:spPr>
      </p:cxnSp>
      <p:sp>
        <p:nvSpPr>
          <p:cNvPr id="57" name="Google Shape;57;p34"/>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rgbClr val="24282A"/>
                </a:solidFill>
                <a:latin typeface="Open Sans"/>
                <a:ea typeface="Open Sans"/>
                <a:cs typeface="Open Sans"/>
                <a:sym typeface="Open Sans"/>
              </a:defRPr>
            </a:lvl1pPr>
            <a:lvl2pPr indent="0" lvl="1" marL="0" algn="l">
              <a:spcBef>
                <a:spcPts val="0"/>
              </a:spcBef>
              <a:buNone/>
              <a:defRPr sz="800">
                <a:solidFill>
                  <a:srgbClr val="24282A"/>
                </a:solidFill>
                <a:latin typeface="Open Sans"/>
                <a:ea typeface="Open Sans"/>
                <a:cs typeface="Open Sans"/>
                <a:sym typeface="Open Sans"/>
              </a:defRPr>
            </a:lvl2pPr>
            <a:lvl3pPr indent="0" lvl="2" marL="0" algn="l">
              <a:spcBef>
                <a:spcPts val="0"/>
              </a:spcBef>
              <a:buNone/>
              <a:defRPr sz="800">
                <a:solidFill>
                  <a:srgbClr val="24282A"/>
                </a:solidFill>
                <a:latin typeface="Open Sans"/>
                <a:ea typeface="Open Sans"/>
                <a:cs typeface="Open Sans"/>
                <a:sym typeface="Open Sans"/>
              </a:defRPr>
            </a:lvl3pPr>
            <a:lvl4pPr indent="0" lvl="3" marL="0" algn="l">
              <a:spcBef>
                <a:spcPts val="0"/>
              </a:spcBef>
              <a:buNone/>
              <a:defRPr sz="800">
                <a:solidFill>
                  <a:srgbClr val="24282A"/>
                </a:solidFill>
                <a:latin typeface="Open Sans"/>
                <a:ea typeface="Open Sans"/>
                <a:cs typeface="Open Sans"/>
                <a:sym typeface="Open Sans"/>
              </a:defRPr>
            </a:lvl4pPr>
            <a:lvl5pPr indent="0" lvl="4" marL="0" algn="l">
              <a:spcBef>
                <a:spcPts val="0"/>
              </a:spcBef>
              <a:buNone/>
              <a:defRPr sz="800">
                <a:solidFill>
                  <a:srgbClr val="24282A"/>
                </a:solidFill>
                <a:latin typeface="Open Sans"/>
                <a:ea typeface="Open Sans"/>
                <a:cs typeface="Open Sans"/>
                <a:sym typeface="Open Sans"/>
              </a:defRPr>
            </a:lvl5pPr>
            <a:lvl6pPr indent="0" lvl="5" marL="0" algn="l">
              <a:spcBef>
                <a:spcPts val="0"/>
              </a:spcBef>
              <a:buNone/>
              <a:defRPr sz="800">
                <a:solidFill>
                  <a:srgbClr val="24282A"/>
                </a:solidFill>
                <a:latin typeface="Open Sans"/>
                <a:ea typeface="Open Sans"/>
                <a:cs typeface="Open Sans"/>
                <a:sym typeface="Open Sans"/>
              </a:defRPr>
            </a:lvl6pPr>
            <a:lvl7pPr indent="0" lvl="6" marL="0" algn="l">
              <a:spcBef>
                <a:spcPts val="0"/>
              </a:spcBef>
              <a:buNone/>
              <a:defRPr sz="800">
                <a:solidFill>
                  <a:srgbClr val="24282A"/>
                </a:solidFill>
                <a:latin typeface="Open Sans"/>
                <a:ea typeface="Open Sans"/>
                <a:cs typeface="Open Sans"/>
                <a:sym typeface="Open Sans"/>
              </a:defRPr>
            </a:lvl7pPr>
            <a:lvl8pPr indent="0" lvl="7" marL="0" algn="l">
              <a:spcBef>
                <a:spcPts val="0"/>
              </a:spcBef>
              <a:buNone/>
              <a:defRPr sz="800">
                <a:solidFill>
                  <a:srgbClr val="24282A"/>
                </a:solidFill>
                <a:latin typeface="Open Sans"/>
                <a:ea typeface="Open Sans"/>
                <a:cs typeface="Open Sans"/>
                <a:sym typeface="Open Sans"/>
              </a:defRPr>
            </a:lvl8pPr>
            <a:lvl9pPr indent="0" lvl="8" marL="0" algn="l">
              <a:spcBef>
                <a:spcPts val="0"/>
              </a:spcBef>
              <a:buNone/>
              <a:defRPr sz="800">
                <a:solidFill>
                  <a:srgbClr val="24282A"/>
                </a:solidFill>
                <a:latin typeface="Open Sans"/>
                <a:ea typeface="Open Sans"/>
                <a:cs typeface="Open Sans"/>
                <a:sym typeface="Open Sans"/>
              </a:defRPr>
            </a:lvl9p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idx="12" type="sldNum"/>
          </p:nvPr>
        </p:nvSpPr>
        <p:spPr>
          <a:xfrm>
            <a:off x="920694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png"/><Relationship Id="rId8"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3.jpg"/><Relationship Id="rId10" Type="http://schemas.openxmlformats.org/officeDocument/2006/relationships/image" Target="../media/image12.png"/><Relationship Id="rId9" Type="http://schemas.openxmlformats.org/officeDocument/2006/relationships/image" Target="../media/image27.jpg"/><Relationship Id="rId5" Type="http://schemas.openxmlformats.org/officeDocument/2006/relationships/image" Target="../media/image16.jpg"/><Relationship Id="rId6" Type="http://schemas.openxmlformats.org/officeDocument/2006/relationships/image" Target="../media/image13.jpg"/><Relationship Id="rId7" Type="http://schemas.openxmlformats.org/officeDocument/2006/relationships/image" Target="../media/image10.jpg"/><Relationship Id="rId8"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pic>
        <p:nvPicPr>
          <p:cNvPr descr="Logo&#10;&#10;Description automatically generated" id="63" name="Google Shape;63;p1"/>
          <p:cNvPicPr preferRelativeResize="0"/>
          <p:nvPr/>
        </p:nvPicPr>
        <p:blipFill rotWithShape="1">
          <a:blip r:embed="rId3">
            <a:alphaModFix/>
          </a:blip>
          <a:srcRect b="12968" l="0" r="0" t="0"/>
          <a:stretch/>
        </p:blipFill>
        <p:spPr>
          <a:xfrm>
            <a:off x="3373614" y="304254"/>
            <a:ext cx="5444772" cy="3435539"/>
          </a:xfrm>
          <a:prstGeom prst="rect">
            <a:avLst/>
          </a:prstGeom>
          <a:noFill/>
          <a:ln>
            <a:noFill/>
          </a:ln>
        </p:spPr>
      </p:pic>
      <p:sp>
        <p:nvSpPr>
          <p:cNvPr id="64" name="Google Shape;64;p1"/>
          <p:cNvSpPr txBox="1"/>
          <p:nvPr/>
        </p:nvSpPr>
        <p:spPr>
          <a:xfrm>
            <a:off x="1656579" y="4546742"/>
            <a:ext cx="8878842"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4E4E63"/>
                </a:solidFill>
                <a:latin typeface="EB Garamond"/>
                <a:ea typeface="EB Garamond"/>
                <a:cs typeface="EB Garamond"/>
                <a:sym typeface="EB Garamond"/>
              </a:rPr>
              <a:t>Family Leadership Visioning</a:t>
            </a:r>
            <a:endParaRPr b="1" i="0" sz="3200" u="none" cap="none" strike="noStrike">
              <a:solidFill>
                <a:srgbClr val="4E4E63"/>
              </a:solidFill>
              <a:latin typeface="EB Garamond"/>
              <a:ea typeface="EB Garamond"/>
              <a:cs typeface="EB Garamond"/>
              <a:sym typeface="EB Garamond"/>
            </a:endParaRPr>
          </a:p>
          <a:p>
            <a:pPr indent="0" lvl="0" marL="0" marR="0" rtl="0" algn="ctr">
              <a:spcBef>
                <a:spcPts val="0"/>
              </a:spcBef>
              <a:spcAft>
                <a:spcPts val="0"/>
              </a:spcAft>
              <a:buNone/>
            </a:pPr>
            <a:r>
              <a:rPr b="0" i="0" lang="en-US" sz="3200" u="none" cap="none" strike="noStrike">
                <a:solidFill>
                  <a:srgbClr val="4E4E63"/>
                </a:solidFill>
                <a:latin typeface="EB Garamond"/>
                <a:ea typeface="EB Garamond"/>
                <a:cs typeface="EB Garamond"/>
                <a:sym typeface="EB Garamond"/>
              </a:rPr>
              <a:t>Principle Vision Review</a:t>
            </a:r>
            <a:endParaRPr/>
          </a:p>
          <a:p>
            <a:pPr indent="0" lvl="0" marL="0" marR="0" rtl="0" algn="ctr">
              <a:spcBef>
                <a:spcPts val="0"/>
              </a:spcBef>
              <a:spcAft>
                <a:spcPts val="0"/>
              </a:spcAft>
              <a:buNone/>
            </a:pPr>
            <a:r>
              <a:t/>
            </a:r>
            <a:endParaRPr b="1" i="1" sz="2800" u="none" cap="none" strike="noStrike">
              <a:solidFill>
                <a:srgbClr val="4E4E63"/>
              </a:solidFill>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58" name="Google Shape;158;p10"/>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159" name="Google Shape;159;p10"/>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60" name="Google Shape;160;p10"/>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61" name="Google Shape;161;p10"/>
          <p:cNvSpPr txBox="1"/>
          <p:nvPr/>
        </p:nvSpPr>
        <p:spPr>
          <a:xfrm>
            <a:off x="556221" y="1369520"/>
            <a:ext cx="10591240" cy="584776"/>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chemeClr val="dk1"/>
              </a:buClr>
              <a:buFont typeface="Arial"/>
              <a:buNone/>
            </a:pPr>
            <a:r>
              <a:rPr b="1" lang="en-US" sz="11200">
                <a:solidFill>
                  <a:schemeClr val="dk1"/>
                </a:solidFill>
                <a:latin typeface="Open Sans"/>
                <a:ea typeface="Open Sans"/>
                <a:cs typeface="Open Sans"/>
                <a:sym typeface="Open Sans"/>
              </a:rPr>
              <a:t>What makes a good vision statement?</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
        <p:nvSpPr>
          <p:cNvPr id="162" name="Google Shape;162;p10"/>
          <p:cNvSpPr txBox="1"/>
          <p:nvPr/>
        </p:nvSpPr>
        <p:spPr>
          <a:xfrm>
            <a:off x="494759" y="2469770"/>
            <a:ext cx="2837012"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A </a:t>
            </a:r>
            <a:r>
              <a:rPr lang="en-US" sz="2800">
                <a:solidFill>
                  <a:schemeClr val="dk1"/>
                </a:solidFill>
                <a:highlight>
                  <a:srgbClr val="808000"/>
                </a:highlight>
                <a:latin typeface="Open Sans"/>
                <a:ea typeface="Open Sans"/>
                <a:cs typeface="Open Sans"/>
                <a:sym typeface="Open Sans"/>
              </a:rPr>
              <a:t>call</a:t>
            </a:r>
            <a:r>
              <a:rPr lang="en-US" sz="2800">
                <a:solidFill>
                  <a:schemeClr val="dk1"/>
                </a:solidFill>
                <a:latin typeface="Open Sans"/>
                <a:ea typeface="Open Sans"/>
                <a:cs typeface="Open Sans"/>
                <a:sym typeface="Open Sans"/>
              </a:rPr>
              <a:t> to </a:t>
            </a:r>
            <a:r>
              <a:rPr lang="en-US" sz="2800">
                <a:solidFill>
                  <a:schemeClr val="dk1"/>
                </a:solidFill>
                <a:highlight>
                  <a:srgbClr val="00FF00"/>
                </a:highlight>
                <a:latin typeface="Open Sans"/>
                <a:ea typeface="Open Sans"/>
                <a:cs typeface="Open Sans"/>
                <a:sym typeface="Open Sans"/>
              </a:rPr>
              <a:t>action</a:t>
            </a:r>
            <a:r>
              <a:rPr lang="en-US" sz="2800">
                <a:solidFill>
                  <a:schemeClr val="dk1"/>
                </a:solidFill>
                <a:latin typeface="Open Sans"/>
                <a:ea typeface="Open Sans"/>
                <a:cs typeface="Open Sans"/>
                <a:sym typeface="Open Sans"/>
              </a:rPr>
              <a:t>! </a:t>
            </a:r>
            <a:endParaRPr/>
          </a:p>
        </p:txBody>
      </p:sp>
      <p:sp>
        <p:nvSpPr>
          <p:cNvPr id="163" name="Google Shape;163;p10"/>
          <p:cNvSpPr txBox="1"/>
          <p:nvPr/>
        </p:nvSpPr>
        <p:spPr>
          <a:xfrm>
            <a:off x="1747149" y="3154547"/>
            <a:ext cx="8338465" cy="167907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200">
                <a:solidFill>
                  <a:schemeClr val="dk1"/>
                </a:solidFill>
                <a:highlight>
                  <a:srgbClr val="808000"/>
                </a:highlight>
                <a:latin typeface="Narkisim"/>
                <a:ea typeface="Narkisim"/>
                <a:cs typeface="Narkisim"/>
                <a:sym typeface="Narkisim"/>
              </a:rPr>
              <a:t>“</a:t>
            </a:r>
            <a:r>
              <a:rPr lang="en-US" sz="3200">
                <a:solidFill>
                  <a:schemeClr val="dk1"/>
                </a:solidFill>
                <a:highlight>
                  <a:srgbClr val="808000"/>
                </a:highlight>
                <a:latin typeface="Narkisim"/>
                <a:ea typeface="Narkisim"/>
                <a:cs typeface="Narkisim"/>
                <a:sym typeface="Narkisim"/>
              </a:rPr>
              <a:t>Go</a:t>
            </a:r>
            <a:r>
              <a:rPr lang="en-US" sz="3200">
                <a:solidFill>
                  <a:schemeClr val="dk1"/>
                </a:solidFill>
                <a:latin typeface="Narkisim"/>
                <a:ea typeface="Narkisim"/>
                <a:cs typeface="Narkisim"/>
                <a:sym typeface="Narkisim"/>
              </a:rPr>
              <a:t>, therefore, and </a:t>
            </a:r>
            <a:r>
              <a:rPr lang="en-US" sz="3200">
                <a:solidFill>
                  <a:schemeClr val="dk1"/>
                </a:solidFill>
                <a:highlight>
                  <a:srgbClr val="00FF00"/>
                </a:highlight>
                <a:latin typeface="Narkisim"/>
                <a:ea typeface="Narkisim"/>
                <a:cs typeface="Narkisim"/>
                <a:sym typeface="Narkisim"/>
              </a:rPr>
              <a:t>make disciples </a:t>
            </a:r>
            <a:r>
              <a:rPr lang="en-US" sz="3200">
                <a:solidFill>
                  <a:schemeClr val="dk1"/>
                </a:solidFill>
                <a:latin typeface="Narkisim"/>
                <a:ea typeface="Narkisim"/>
                <a:cs typeface="Narkisim"/>
                <a:sym typeface="Narkisim"/>
              </a:rPr>
              <a:t>of </a:t>
            </a:r>
            <a:r>
              <a:rPr lang="en-US" sz="3200">
                <a:solidFill>
                  <a:schemeClr val="dk1"/>
                </a:solidFill>
                <a:highlight>
                  <a:srgbClr val="FFFF00"/>
                </a:highlight>
                <a:latin typeface="Narkisim"/>
                <a:ea typeface="Narkisim"/>
                <a:cs typeface="Narkisim"/>
                <a:sym typeface="Narkisim"/>
              </a:rPr>
              <a:t>all nations</a:t>
            </a:r>
            <a:r>
              <a:rPr lang="en-US" sz="3200">
                <a:solidFill>
                  <a:schemeClr val="dk1"/>
                </a:solidFill>
                <a:latin typeface="Narkisim"/>
                <a:ea typeface="Narkisim"/>
                <a:cs typeface="Narkisim"/>
                <a:sym typeface="Narkisim"/>
              </a:rPr>
              <a:t>,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baptizing them in the name of the Father,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and of the Son, and of the </a:t>
            </a:r>
            <a:r>
              <a:rPr lang="en-US" sz="3200">
                <a:solidFill>
                  <a:schemeClr val="dk1"/>
                </a:solidFill>
                <a:highlight>
                  <a:srgbClr val="BF7A76"/>
                </a:highlight>
                <a:latin typeface="Narkisim"/>
                <a:ea typeface="Narkisim"/>
                <a:cs typeface="Narkisim"/>
                <a:sym typeface="Narkisim"/>
              </a:rPr>
              <a:t>holy Spirit</a:t>
            </a:r>
            <a:r>
              <a:rPr lang="en-US" sz="3200">
                <a:solidFill>
                  <a:schemeClr val="dk1"/>
                </a:solidFill>
                <a:latin typeface="Narkisim"/>
                <a:ea typeface="Narkisim"/>
                <a:cs typeface="Narkisim"/>
                <a:sym typeface="Narkisim"/>
              </a:rPr>
              <a:t> …”</a:t>
            </a:r>
            <a:endParaRPr sz="2800">
              <a:solidFill>
                <a:schemeClr val="dk1"/>
              </a:solidFill>
              <a:latin typeface="Open Sans"/>
              <a:ea typeface="Open Sans"/>
              <a:cs typeface="Open Sans"/>
              <a:sym typeface="Open Sans"/>
            </a:endParaRPr>
          </a:p>
        </p:txBody>
      </p:sp>
      <p:sp>
        <p:nvSpPr>
          <p:cNvPr id="164" name="Google Shape;164;p10"/>
          <p:cNvSpPr txBox="1"/>
          <p:nvPr/>
        </p:nvSpPr>
        <p:spPr>
          <a:xfrm>
            <a:off x="7432882" y="2242646"/>
            <a:ext cx="4491641" cy="982431"/>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Inspires us to </a:t>
            </a:r>
            <a:r>
              <a:rPr lang="en-US" sz="2800">
                <a:solidFill>
                  <a:schemeClr val="dk1"/>
                </a:solidFill>
                <a:highlight>
                  <a:srgbClr val="FFFF00"/>
                </a:highlight>
                <a:latin typeface="Open Sans"/>
                <a:ea typeface="Open Sans"/>
                <a:cs typeface="Open Sans"/>
                <a:sym typeface="Open Sans"/>
              </a:rPr>
              <a:t>dream big! </a:t>
            </a:r>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Not just your friends and neighbors</a:t>
            </a:r>
            <a:endParaRPr/>
          </a:p>
        </p:txBody>
      </p:sp>
      <p:sp>
        <p:nvSpPr>
          <p:cNvPr id="165" name="Google Shape;165;p10"/>
          <p:cNvSpPr txBox="1"/>
          <p:nvPr/>
        </p:nvSpPr>
        <p:spPr>
          <a:xfrm>
            <a:off x="6507467" y="5094334"/>
            <a:ext cx="5345618" cy="1267272"/>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550">
                <a:solidFill>
                  <a:schemeClr val="dk1"/>
                </a:solidFill>
                <a:highlight>
                  <a:srgbClr val="BF7A76"/>
                </a:highlight>
                <a:latin typeface="Open Sans"/>
                <a:ea typeface="Open Sans"/>
                <a:cs typeface="Open Sans"/>
                <a:sym typeface="Open Sans"/>
              </a:rPr>
              <a:t>Spirit-led</a:t>
            </a:r>
            <a:r>
              <a:rPr lang="en-US" sz="2550">
                <a:solidFill>
                  <a:schemeClr val="dk1"/>
                </a:solidFill>
                <a:latin typeface="Open Sans"/>
                <a:ea typeface="Open Sans"/>
                <a:cs typeface="Open Sans"/>
                <a:sym typeface="Open Sans"/>
              </a:rPr>
              <a:t>, not something you could equally say about any civic organization</a:t>
            </a:r>
            <a:endParaRPr sz="255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1"/>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72" name="Google Shape;172;p11"/>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173" name="Google Shape;173;p11"/>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74" name="Google Shape;174;p11"/>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75" name="Google Shape;175;p11"/>
          <p:cNvSpPr txBox="1"/>
          <p:nvPr/>
        </p:nvSpPr>
        <p:spPr>
          <a:xfrm>
            <a:off x="556221" y="1369520"/>
            <a:ext cx="10591200" cy="5847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chemeClr val="dk1"/>
              </a:buClr>
              <a:buFont typeface="Arial"/>
              <a:buNone/>
            </a:pPr>
            <a:r>
              <a:rPr b="1" lang="en-US" sz="11200">
                <a:solidFill>
                  <a:schemeClr val="dk1"/>
                </a:solidFill>
                <a:latin typeface="Open Sans"/>
                <a:ea typeface="Open Sans"/>
                <a:cs typeface="Open Sans"/>
                <a:sym typeface="Open Sans"/>
              </a:rPr>
              <a:t>What makes a good vision statement?</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
        <p:nvSpPr>
          <p:cNvPr id="176" name="Google Shape;176;p11"/>
          <p:cNvSpPr txBox="1"/>
          <p:nvPr/>
        </p:nvSpPr>
        <p:spPr>
          <a:xfrm>
            <a:off x="494759" y="2469770"/>
            <a:ext cx="2837012"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A </a:t>
            </a:r>
            <a:r>
              <a:rPr lang="en-US" sz="2800">
                <a:solidFill>
                  <a:schemeClr val="dk1"/>
                </a:solidFill>
                <a:highlight>
                  <a:srgbClr val="808000"/>
                </a:highlight>
                <a:latin typeface="Open Sans"/>
                <a:ea typeface="Open Sans"/>
                <a:cs typeface="Open Sans"/>
                <a:sym typeface="Open Sans"/>
              </a:rPr>
              <a:t>call</a:t>
            </a:r>
            <a:r>
              <a:rPr lang="en-US" sz="2800">
                <a:solidFill>
                  <a:schemeClr val="dk1"/>
                </a:solidFill>
                <a:latin typeface="Open Sans"/>
                <a:ea typeface="Open Sans"/>
                <a:cs typeface="Open Sans"/>
                <a:sym typeface="Open Sans"/>
              </a:rPr>
              <a:t> to </a:t>
            </a:r>
            <a:r>
              <a:rPr lang="en-US" sz="2800">
                <a:solidFill>
                  <a:schemeClr val="dk1"/>
                </a:solidFill>
                <a:highlight>
                  <a:srgbClr val="00FF00"/>
                </a:highlight>
                <a:latin typeface="Open Sans"/>
                <a:ea typeface="Open Sans"/>
                <a:cs typeface="Open Sans"/>
                <a:sym typeface="Open Sans"/>
              </a:rPr>
              <a:t>action</a:t>
            </a:r>
            <a:r>
              <a:rPr lang="en-US" sz="2800">
                <a:solidFill>
                  <a:schemeClr val="dk1"/>
                </a:solidFill>
                <a:latin typeface="Open Sans"/>
                <a:ea typeface="Open Sans"/>
                <a:cs typeface="Open Sans"/>
                <a:sym typeface="Open Sans"/>
              </a:rPr>
              <a:t>! </a:t>
            </a:r>
            <a:endParaRPr/>
          </a:p>
        </p:txBody>
      </p:sp>
      <p:sp>
        <p:nvSpPr>
          <p:cNvPr id="177" name="Google Shape;177;p11"/>
          <p:cNvSpPr txBox="1"/>
          <p:nvPr/>
        </p:nvSpPr>
        <p:spPr>
          <a:xfrm>
            <a:off x="1747149" y="3154547"/>
            <a:ext cx="8338465" cy="167907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200">
                <a:solidFill>
                  <a:schemeClr val="dk1"/>
                </a:solidFill>
                <a:highlight>
                  <a:srgbClr val="808000"/>
                </a:highlight>
                <a:latin typeface="Narkisim"/>
                <a:ea typeface="Narkisim"/>
                <a:cs typeface="Narkisim"/>
                <a:sym typeface="Narkisim"/>
              </a:rPr>
              <a:t>“</a:t>
            </a:r>
            <a:r>
              <a:rPr lang="en-US" sz="3200">
                <a:solidFill>
                  <a:schemeClr val="dk1"/>
                </a:solidFill>
                <a:highlight>
                  <a:srgbClr val="808000"/>
                </a:highlight>
                <a:latin typeface="Narkisim"/>
                <a:ea typeface="Narkisim"/>
                <a:cs typeface="Narkisim"/>
                <a:sym typeface="Narkisim"/>
              </a:rPr>
              <a:t>Go</a:t>
            </a:r>
            <a:r>
              <a:rPr lang="en-US" sz="3200">
                <a:solidFill>
                  <a:schemeClr val="dk1"/>
                </a:solidFill>
                <a:latin typeface="Narkisim"/>
                <a:ea typeface="Narkisim"/>
                <a:cs typeface="Narkisim"/>
                <a:sym typeface="Narkisim"/>
              </a:rPr>
              <a:t>, therefore, and </a:t>
            </a:r>
            <a:r>
              <a:rPr lang="en-US" sz="3200">
                <a:solidFill>
                  <a:schemeClr val="dk1"/>
                </a:solidFill>
                <a:highlight>
                  <a:srgbClr val="00FF00"/>
                </a:highlight>
                <a:latin typeface="Narkisim"/>
                <a:ea typeface="Narkisim"/>
                <a:cs typeface="Narkisim"/>
                <a:sym typeface="Narkisim"/>
              </a:rPr>
              <a:t>make disciples </a:t>
            </a:r>
            <a:r>
              <a:rPr lang="en-US" sz="3200">
                <a:solidFill>
                  <a:schemeClr val="dk1"/>
                </a:solidFill>
                <a:latin typeface="Narkisim"/>
                <a:ea typeface="Narkisim"/>
                <a:cs typeface="Narkisim"/>
                <a:sym typeface="Narkisim"/>
              </a:rPr>
              <a:t>of </a:t>
            </a:r>
            <a:r>
              <a:rPr lang="en-US" sz="3200">
                <a:solidFill>
                  <a:schemeClr val="dk1"/>
                </a:solidFill>
                <a:highlight>
                  <a:srgbClr val="FFFF00"/>
                </a:highlight>
                <a:latin typeface="Narkisim"/>
                <a:ea typeface="Narkisim"/>
                <a:cs typeface="Narkisim"/>
                <a:sym typeface="Narkisim"/>
              </a:rPr>
              <a:t>all nations</a:t>
            </a:r>
            <a:r>
              <a:rPr lang="en-US" sz="3200">
                <a:solidFill>
                  <a:schemeClr val="dk1"/>
                </a:solidFill>
                <a:latin typeface="Narkisim"/>
                <a:ea typeface="Narkisim"/>
                <a:cs typeface="Narkisim"/>
                <a:sym typeface="Narkisim"/>
              </a:rPr>
              <a:t>,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baptizing them in </a:t>
            </a:r>
            <a:r>
              <a:rPr lang="en-US" sz="3200">
                <a:solidFill>
                  <a:schemeClr val="dk1"/>
                </a:solidFill>
                <a:highlight>
                  <a:srgbClr val="00FFFF"/>
                </a:highlight>
                <a:latin typeface="Narkisim"/>
                <a:ea typeface="Narkisim"/>
                <a:cs typeface="Narkisim"/>
                <a:sym typeface="Narkisim"/>
              </a:rPr>
              <a:t>the name of the Father</a:t>
            </a:r>
            <a:r>
              <a:rPr lang="en-US" sz="3200">
                <a:solidFill>
                  <a:schemeClr val="dk1"/>
                </a:solidFill>
                <a:latin typeface="Narkisim"/>
                <a:ea typeface="Narkisim"/>
                <a:cs typeface="Narkisim"/>
                <a:sym typeface="Narkisim"/>
              </a:rPr>
              <a:t>,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and of the Son, and of the </a:t>
            </a:r>
            <a:r>
              <a:rPr lang="en-US" sz="3200">
                <a:solidFill>
                  <a:schemeClr val="dk1"/>
                </a:solidFill>
                <a:highlight>
                  <a:srgbClr val="BF7A76"/>
                </a:highlight>
                <a:latin typeface="Narkisim"/>
                <a:ea typeface="Narkisim"/>
                <a:cs typeface="Narkisim"/>
                <a:sym typeface="Narkisim"/>
              </a:rPr>
              <a:t>holy Spirit</a:t>
            </a:r>
            <a:r>
              <a:rPr lang="en-US" sz="3200">
                <a:solidFill>
                  <a:schemeClr val="dk1"/>
                </a:solidFill>
                <a:latin typeface="Narkisim"/>
                <a:ea typeface="Narkisim"/>
                <a:cs typeface="Narkisim"/>
                <a:sym typeface="Narkisim"/>
              </a:rPr>
              <a:t> …”</a:t>
            </a:r>
            <a:endParaRPr sz="2800">
              <a:solidFill>
                <a:schemeClr val="dk1"/>
              </a:solidFill>
              <a:latin typeface="Open Sans"/>
              <a:ea typeface="Open Sans"/>
              <a:cs typeface="Open Sans"/>
              <a:sym typeface="Open Sans"/>
            </a:endParaRPr>
          </a:p>
        </p:txBody>
      </p:sp>
      <p:sp>
        <p:nvSpPr>
          <p:cNvPr id="178" name="Google Shape;178;p11"/>
          <p:cNvSpPr txBox="1"/>
          <p:nvPr/>
        </p:nvSpPr>
        <p:spPr>
          <a:xfrm>
            <a:off x="494759" y="5094334"/>
            <a:ext cx="5345618" cy="1018368"/>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highlight>
                  <a:srgbClr val="00FFFF"/>
                </a:highlight>
                <a:latin typeface="Open Sans"/>
                <a:ea typeface="Open Sans"/>
                <a:cs typeface="Open Sans"/>
                <a:sym typeface="Open Sans"/>
              </a:rPr>
              <a:t>God-given</a:t>
            </a:r>
            <a:r>
              <a:rPr lang="en-US" sz="2800">
                <a:solidFill>
                  <a:schemeClr val="dk1"/>
                </a:solidFill>
                <a:latin typeface="Open Sans"/>
                <a:ea typeface="Open Sans"/>
                <a:cs typeface="Open Sans"/>
                <a:sym typeface="Open Sans"/>
              </a:rPr>
              <a:t> picture of the future </a:t>
            </a:r>
            <a:br>
              <a:rPr lang="en-US" sz="2800">
                <a:solidFill>
                  <a:schemeClr val="dk1"/>
                </a:solidFill>
                <a:latin typeface="Open Sans"/>
                <a:ea typeface="Open Sans"/>
                <a:cs typeface="Open Sans"/>
                <a:sym typeface="Open Sans"/>
              </a:rPr>
            </a:br>
            <a:r>
              <a:rPr lang="en-US" sz="2800">
                <a:solidFill>
                  <a:schemeClr val="dk1"/>
                </a:solidFill>
                <a:latin typeface="Open Sans"/>
                <a:ea typeface="Open Sans"/>
                <a:cs typeface="Open Sans"/>
                <a:sym typeface="Open Sans"/>
              </a:rPr>
              <a:t>that produces </a:t>
            </a:r>
            <a:r>
              <a:rPr i="1" lang="en-US" sz="2800">
                <a:solidFill>
                  <a:schemeClr val="dk1"/>
                </a:solidFill>
                <a:latin typeface="Open Sans"/>
                <a:ea typeface="Open Sans"/>
                <a:cs typeface="Open Sans"/>
                <a:sym typeface="Open Sans"/>
              </a:rPr>
              <a:t>passion </a:t>
            </a:r>
            <a:r>
              <a:rPr lang="en-US" sz="2800">
                <a:solidFill>
                  <a:schemeClr val="dk1"/>
                </a:solidFill>
                <a:latin typeface="Open Sans"/>
                <a:ea typeface="Open Sans"/>
                <a:cs typeface="Open Sans"/>
                <a:sym typeface="Open Sans"/>
              </a:rPr>
              <a:t>in us  </a:t>
            </a:r>
            <a:endParaRPr/>
          </a:p>
        </p:txBody>
      </p:sp>
      <p:sp>
        <p:nvSpPr>
          <p:cNvPr id="179" name="Google Shape;179;p11"/>
          <p:cNvSpPr txBox="1"/>
          <p:nvPr/>
        </p:nvSpPr>
        <p:spPr>
          <a:xfrm>
            <a:off x="7432882" y="2242646"/>
            <a:ext cx="4491641" cy="982431"/>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Inspires us to </a:t>
            </a:r>
            <a:r>
              <a:rPr lang="en-US" sz="2800">
                <a:solidFill>
                  <a:schemeClr val="dk1"/>
                </a:solidFill>
                <a:highlight>
                  <a:srgbClr val="FFFF00"/>
                </a:highlight>
                <a:latin typeface="Open Sans"/>
                <a:ea typeface="Open Sans"/>
                <a:cs typeface="Open Sans"/>
                <a:sym typeface="Open Sans"/>
              </a:rPr>
              <a:t>dream big! </a:t>
            </a:r>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Not just your friends and neighbors</a:t>
            </a:r>
            <a:endParaRPr/>
          </a:p>
        </p:txBody>
      </p:sp>
      <p:sp>
        <p:nvSpPr>
          <p:cNvPr id="180" name="Google Shape;180;p11"/>
          <p:cNvSpPr txBox="1"/>
          <p:nvPr/>
        </p:nvSpPr>
        <p:spPr>
          <a:xfrm>
            <a:off x="6507467" y="5094334"/>
            <a:ext cx="5345618" cy="1267272"/>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550">
                <a:solidFill>
                  <a:schemeClr val="dk1"/>
                </a:solidFill>
                <a:highlight>
                  <a:srgbClr val="BF7A76"/>
                </a:highlight>
                <a:latin typeface="Open Sans"/>
                <a:ea typeface="Open Sans"/>
                <a:cs typeface="Open Sans"/>
                <a:sym typeface="Open Sans"/>
              </a:rPr>
              <a:t>Spirit-led</a:t>
            </a:r>
            <a:r>
              <a:rPr lang="en-US" sz="2550">
                <a:solidFill>
                  <a:schemeClr val="dk1"/>
                </a:solidFill>
                <a:latin typeface="Open Sans"/>
                <a:ea typeface="Open Sans"/>
                <a:cs typeface="Open Sans"/>
                <a:sym typeface="Open Sans"/>
              </a:rPr>
              <a:t>, not something you could equally say about any civic organization</a:t>
            </a:r>
            <a:endParaRPr sz="255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2"/>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87" name="Google Shape;187;p12"/>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188" name="Google Shape;188;p12"/>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89" name="Google Shape;189;p12"/>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90" name="Google Shape;190;p12"/>
          <p:cNvSpPr txBox="1"/>
          <p:nvPr/>
        </p:nvSpPr>
        <p:spPr>
          <a:xfrm>
            <a:off x="556221" y="1369519"/>
            <a:ext cx="10591240" cy="5280436"/>
          </a:xfrm>
          <a:prstGeom prst="rect">
            <a:avLst/>
          </a:prstGeom>
          <a:noFill/>
          <a:ln>
            <a:noFill/>
          </a:ln>
        </p:spPr>
        <p:txBody>
          <a:bodyPr anchorCtr="0" anchor="t" bIns="45700" lIns="91425" spcFirstLastPara="1" rIns="91425" wrap="square" tIns="45700">
            <a:normAutofit lnSpcReduction="20000"/>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What is a vision statement?</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Open Sans"/>
                <a:ea typeface="Open Sans"/>
                <a:cs typeface="Open Sans"/>
                <a:sym typeface="Open Sans"/>
              </a:rPr>
              <a:t>A short, concise statement that encapsulates a clear, </a:t>
            </a:r>
            <a:r>
              <a:rPr b="1" lang="en-US" sz="2800">
                <a:solidFill>
                  <a:schemeClr val="dk1"/>
                </a:solidFill>
                <a:latin typeface="Open Sans"/>
                <a:ea typeface="Open Sans"/>
                <a:cs typeface="Open Sans"/>
                <a:sym typeface="Open Sans"/>
              </a:rPr>
              <a:t>aspirational stretch goal </a:t>
            </a:r>
            <a:r>
              <a:rPr lang="en-US" sz="2800">
                <a:solidFill>
                  <a:schemeClr val="dk1"/>
                </a:solidFill>
                <a:latin typeface="Open Sans"/>
                <a:ea typeface="Open Sans"/>
                <a:cs typeface="Open Sans"/>
                <a:sym typeface="Open Sans"/>
              </a:rPr>
              <a:t>as foundation for future direction.</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Open Sans"/>
                <a:ea typeface="Open Sans"/>
                <a:cs typeface="Open Sans"/>
                <a:sym typeface="Open Sans"/>
              </a:rPr>
              <a:t>Defines </a:t>
            </a:r>
            <a:r>
              <a:rPr b="1" lang="en-US" sz="2800">
                <a:solidFill>
                  <a:schemeClr val="dk1"/>
                </a:solidFill>
                <a:latin typeface="Open Sans"/>
                <a:ea typeface="Open Sans"/>
                <a:cs typeface="Open Sans"/>
                <a:sym typeface="Open Sans"/>
              </a:rPr>
              <a:t>priorities</a:t>
            </a:r>
            <a:r>
              <a:rPr lang="en-US" sz="2800">
                <a:solidFill>
                  <a:schemeClr val="dk1"/>
                </a:solidFill>
                <a:latin typeface="Open Sans"/>
                <a:ea typeface="Open Sans"/>
                <a:cs typeface="Open Sans"/>
                <a:sym typeface="Open Sans"/>
              </a:rPr>
              <a:t> for parish resources, facilities and funds.</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Open Sans"/>
                <a:ea typeface="Open Sans"/>
                <a:cs typeface="Open Sans"/>
                <a:sym typeface="Open Sans"/>
              </a:rPr>
              <a:t>Allows leadership to </a:t>
            </a:r>
            <a:r>
              <a:rPr b="1" lang="en-US" sz="2800">
                <a:solidFill>
                  <a:schemeClr val="dk1"/>
                </a:solidFill>
                <a:latin typeface="Open Sans"/>
                <a:ea typeface="Open Sans"/>
                <a:cs typeface="Open Sans"/>
                <a:sym typeface="Open Sans"/>
              </a:rPr>
              <a:t>delegate</a:t>
            </a:r>
            <a:r>
              <a:rPr lang="en-US" sz="2800">
                <a:solidFill>
                  <a:schemeClr val="dk1"/>
                </a:solidFill>
                <a:latin typeface="Open Sans"/>
                <a:ea typeface="Open Sans"/>
                <a:cs typeface="Open Sans"/>
                <a:sym typeface="Open Sans"/>
              </a:rPr>
              <a:t> </a:t>
            </a:r>
            <a:r>
              <a:rPr b="1" lang="en-US" sz="2800">
                <a:solidFill>
                  <a:schemeClr val="dk1"/>
                </a:solidFill>
                <a:latin typeface="Open Sans"/>
                <a:ea typeface="Open Sans"/>
                <a:cs typeface="Open Sans"/>
                <a:sym typeface="Open Sans"/>
              </a:rPr>
              <a:t>responsibility </a:t>
            </a:r>
            <a:r>
              <a:rPr lang="en-US" sz="2800">
                <a:solidFill>
                  <a:schemeClr val="dk1"/>
                </a:solidFill>
                <a:latin typeface="Open Sans"/>
                <a:ea typeface="Open Sans"/>
                <a:cs typeface="Open Sans"/>
                <a:sym typeface="Open Sans"/>
              </a:rPr>
              <a:t>to others who refer to vision for guidance.</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800"/>
              <a:buFont typeface="Arial"/>
              <a:buChar char="•"/>
            </a:pPr>
            <a:r>
              <a:rPr b="1" lang="en-US" sz="2800">
                <a:solidFill>
                  <a:schemeClr val="dk1"/>
                </a:solidFill>
                <a:latin typeface="Open Sans"/>
                <a:ea typeface="Open Sans"/>
                <a:cs typeface="Open Sans"/>
                <a:sym typeface="Open Sans"/>
              </a:rPr>
              <a:t>P</a:t>
            </a:r>
            <a:r>
              <a:rPr b="1" lang="en-US" sz="2800">
                <a:solidFill>
                  <a:schemeClr val="dk1"/>
                </a:solidFill>
                <a:latin typeface="Open Sans"/>
                <a:ea typeface="Open Sans"/>
                <a:cs typeface="Open Sans"/>
                <a:sym typeface="Open Sans"/>
              </a:rPr>
              <a:t>ulls people forward</a:t>
            </a:r>
            <a:r>
              <a:rPr lang="en-US" sz="2800">
                <a:solidFill>
                  <a:schemeClr val="dk1"/>
                </a:solidFill>
                <a:latin typeface="Open Sans"/>
                <a:ea typeface="Open Sans"/>
                <a:cs typeface="Open Sans"/>
                <a:sym typeface="Open Sans"/>
              </a:rPr>
              <a:t>, away from clinging to the </a:t>
            </a:r>
            <a:r>
              <a:rPr lang="en-US" sz="2800">
                <a:solidFill>
                  <a:schemeClr val="dk1"/>
                </a:solidFill>
                <a:latin typeface="Open Sans"/>
                <a:ea typeface="Open Sans"/>
                <a:cs typeface="Open Sans"/>
                <a:sym typeface="Open Sans"/>
                <a:extLst>
                  <a:ext uri="http://customooxmlschemas.google.com/">
                    <go:slidesCustomData xmlns:go="http://customooxmlschemas.google.com/" textRoundtripDataId="0"/>
                  </a:ext>
                </a:extLst>
              </a:rPr>
              <a:t>past</a:t>
            </a:r>
            <a:r>
              <a:rPr lang="en-US" sz="2800">
                <a:solidFill>
                  <a:schemeClr val="dk1"/>
                </a:solidFill>
                <a:latin typeface="Open Sans"/>
                <a:ea typeface="Open Sans"/>
                <a:cs typeface="Open Sans"/>
                <a:sym typeface="Open Sans"/>
              </a:rPr>
              <a:t>.</a:t>
            </a:r>
            <a:endParaRPr/>
          </a:p>
          <a:p>
            <a:pPr indent="0" lvl="0" marL="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3"/>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Exercise </a:t>
            </a:r>
            <a:endParaRPr sz="3200">
              <a:solidFill>
                <a:srgbClr val="4E4E63"/>
              </a:solidFill>
              <a:latin typeface="EB Garamond"/>
              <a:ea typeface="EB Garamond"/>
              <a:cs typeface="EB Garamond"/>
              <a:sym typeface="EB Garamond"/>
            </a:endParaRPr>
          </a:p>
        </p:txBody>
      </p:sp>
      <p:sp>
        <p:nvSpPr>
          <p:cNvPr id="197" name="Google Shape;197;p13"/>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198" name="Google Shape;198;p13"/>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99" name="Google Shape;199;p13"/>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200" name="Google Shape;200;p13"/>
          <p:cNvSpPr txBox="1"/>
          <p:nvPr/>
        </p:nvSpPr>
        <p:spPr>
          <a:xfrm>
            <a:off x="556221" y="1102396"/>
            <a:ext cx="9728210"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Our Recommended Vision Statement</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i="1"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sp>
        <p:nvSpPr>
          <p:cNvPr id="201" name="Google Shape;201;p13"/>
          <p:cNvSpPr txBox="1"/>
          <p:nvPr/>
        </p:nvSpPr>
        <p:spPr>
          <a:xfrm>
            <a:off x="639094" y="1795958"/>
            <a:ext cx="10703575" cy="73866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Enter vision statement here</a:t>
            </a:r>
            <a:endParaRPr/>
          </a:p>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208" name="Google Shape;208;p14"/>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209" name="Google Shape;209;p14"/>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210" name="Google Shape;210;p14"/>
          <p:cNvSpPr txBox="1"/>
          <p:nvPr/>
        </p:nvSpPr>
        <p:spPr>
          <a:xfrm>
            <a:off x="1231894" y="4822724"/>
            <a:ext cx="972821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Open Sans"/>
                <a:ea typeface="Open Sans"/>
                <a:cs typeface="Open Sans"/>
                <a:sym typeface="Open Sans"/>
              </a:rPr>
              <a:t>Principle Vision Review Process</a:t>
            </a:r>
            <a:endParaRPr/>
          </a:p>
          <a:p>
            <a:pPr indent="-279400" lvl="0" marL="457200" marR="0" rtl="0" algn="ctr">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pic>
        <p:nvPicPr>
          <p:cNvPr descr="Logo, icon&#10;&#10;Description automatically generated" id="211" name="Google Shape;211;p14"/>
          <p:cNvPicPr preferRelativeResize="0"/>
          <p:nvPr/>
        </p:nvPicPr>
        <p:blipFill rotWithShape="1">
          <a:blip r:embed="rId3">
            <a:alphaModFix/>
          </a:blip>
          <a:srcRect b="0" l="0" r="0" t="0"/>
          <a:stretch/>
        </p:blipFill>
        <p:spPr>
          <a:xfrm>
            <a:off x="0" y="2296410"/>
            <a:ext cx="12192000" cy="22651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5"/>
          <p:cNvSpPr txBox="1"/>
          <p:nvPr/>
        </p:nvSpPr>
        <p:spPr>
          <a:xfrm>
            <a:off x="3473372" y="496394"/>
            <a:ext cx="52559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4E4E63"/>
                </a:solidFill>
                <a:latin typeface="EB Garamond"/>
                <a:ea typeface="EB Garamond"/>
                <a:cs typeface="EB Garamond"/>
                <a:sym typeface="EB Garamond"/>
              </a:rPr>
              <a:t>Family Visioning Process </a:t>
            </a:r>
            <a:endParaRPr sz="3200">
              <a:solidFill>
                <a:srgbClr val="4E4E63"/>
              </a:solidFill>
              <a:latin typeface="EB Garamond"/>
              <a:ea typeface="EB Garamond"/>
              <a:cs typeface="EB Garamond"/>
              <a:sym typeface="EB Garamond"/>
            </a:endParaRPr>
          </a:p>
        </p:txBody>
      </p:sp>
      <p:sp>
        <p:nvSpPr>
          <p:cNvPr id="218" name="Google Shape;218;p15"/>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219" name="Google Shape;219;p15"/>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220" name="Google Shape;220;p15"/>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grpSp>
        <p:nvGrpSpPr>
          <p:cNvPr id="221" name="Google Shape;221;p15"/>
          <p:cNvGrpSpPr/>
          <p:nvPr/>
        </p:nvGrpSpPr>
        <p:grpSpPr>
          <a:xfrm>
            <a:off x="9923758" y="2728511"/>
            <a:ext cx="1921383" cy="1369116"/>
            <a:chOff x="9923758" y="3442886"/>
            <a:chExt cx="1921383" cy="1369116"/>
          </a:xfrm>
        </p:grpSpPr>
        <p:pic>
          <p:nvPicPr>
            <p:cNvPr id="222" name="Google Shape;222;p15"/>
            <p:cNvPicPr preferRelativeResize="0"/>
            <p:nvPr/>
          </p:nvPicPr>
          <p:blipFill rotWithShape="1">
            <a:blip r:embed="rId3">
              <a:alphaModFix/>
            </a:blip>
            <a:srcRect b="46063" l="0" r="0" t="16364"/>
            <a:stretch/>
          </p:blipFill>
          <p:spPr>
            <a:xfrm>
              <a:off x="9923758" y="3442886"/>
              <a:ext cx="1921383" cy="823387"/>
            </a:xfrm>
            <a:prstGeom prst="rect">
              <a:avLst/>
            </a:prstGeom>
            <a:noFill/>
            <a:ln>
              <a:noFill/>
            </a:ln>
          </p:spPr>
        </p:pic>
        <p:sp>
          <p:nvSpPr>
            <p:cNvPr id="223" name="Google Shape;223;p15"/>
            <p:cNvSpPr/>
            <p:nvPr/>
          </p:nvSpPr>
          <p:spPr>
            <a:xfrm>
              <a:off x="10059784" y="4138741"/>
              <a:ext cx="1714408" cy="673261"/>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BF8D2C"/>
                  </a:solidFill>
                  <a:latin typeface="Open Sans"/>
                  <a:ea typeface="Open Sans"/>
                  <a:cs typeface="Open Sans"/>
                  <a:sym typeface="Open Sans"/>
                </a:rPr>
                <a:t>VISION COMMUNICATION</a:t>
              </a:r>
              <a:endParaRPr/>
            </a:p>
          </p:txBody>
        </p:sp>
      </p:grpSp>
      <p:grpSp>
        <p:nvGrpSpPr>
          <p:cNvPr id="224" name="Google Shape;224;p15"/>
          <p:cNvGrpSpPr/>
          <p:nvPr/>
        </p:nvGrpSpPr>
        <p:grpSpPr>
          <a:xfrm>
            <a:off x="94938" y="2380420"/>
            <a:ext cx="2001600" cy="1801520"/>
            <a:chOff x="94938" y="2380420"/>
            <a:chExt cx="2001600" cy="1801520"/>
          </a:xfrm>
        </p:grpSpPr>
        <p:sp>
          <p:nvSpPr>
            <p:cNvPr id="225" name="Google Shape;225;p15"/>
            <p:cNvSpPr/>
            <p:nvPr/>
          </p:nvSpPr>
          <p:spPr>
            <a:xfrm>
              <a:off x="211708" y="3508679"/>
              <a:ext cx="1714408" cy="673261"/>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BF8D2C"/>
                  </a:solidFill>
                  <a:latin typeface="Open Sans"/>
                  <a:ea typeface="Open Sans"/>
                  <a:cs typeface="Open Sans"/>
                  <a:sym typeface="Open Sans"/>
                </a:rPr>
                <a:t>VISIO DAY</a:t>
              </a:r>
              <a:endParaRPr/>
            </a:p>
          </p:txBody>
        </p:sp>
        <p:pic>
          <p:nvPicPr>
            <p:cNvPr descr="A picture containing logo&#10;&#10;Description automatically generated" id="226" name="Google Shape;226;p15"/>
            <p:cNvPicPr preferRelativeResize="0"/>
            <p:nvPr/>
          </p:nvPicPr>
          <p:blipFill rotWithShape="1">
            <a:blip r:embed="rId4">
              <a:alphaModFix/>
            </a:blip>
            <a:srcRect b="44684" l="0" r="0" t="0"/>
            <a:stretch/>
          </p:blipFill>
          <p:spPr>
            <a:xfrm>
              <a:off x="94938" y="2380420"/>
              <a:ext cx="2001600" cy="1261798"/>
            </a:xfrm>
            <a:prstGeom prst="rect">
              <a:avLst/>
            </a:prstGeom>
            <a:noFill/>
            <a:ln>
              <a:noFill/>
            </a:ln>
          </p:spPr>
        </p:pic>
      </p:grpSp>
      <p:sp>
        <p:nvSpPr>
          <p:cNvPr id="227" name="Google Shape;227;p15"/>
          <p:cNvSpPr/>
          <p:nvPr/>
        </p:nvSpPr>
        <p:spPr>
          <a:xfrm>
            <a:off x="987726" y="5114303"/>
            <a:ext cx="9699368" cy="952299"/>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000">
                <a:solidFill>
                  <a:schemeClr val="dk1"/>
                </a:solidFill>
                <a:latin typeface="Open Sans"/>
                <a:ea typeface="Open Sans"/>
                <a:cs typeface="Open Sans"/>
                <a:sym typeface="Open Sans"/>
              </a:rPr>
              <a:t>We are here for principle vision review to “test out” and confirm this </a:t>
            </a:r>
            <a:br>
              <a:rPr i="1" lang="en-US" sz="2000">
                <a:solidFill>
                  <a:schemeClr val="dk1"/>
                </a:solidFill>
                <a:latin typeface="Open Sans"/>
                <a:ea typeface="Open Sans"/>
                <a:cs typeface="Open Sans"/>
                <a:sym typeface="Open Sans"/>
              </a:rPr>
            </a:br>
            <a:r>
              <a:rPr i="1" lang="en-US" sz="2000">
                <a:solidFill>
                  <a:schemeClr val="dk1"/>
                </a:solidFill>
                <a:latin typeface="Open Sans"/>
                <a:ea typeface="Open Sans"/>
                <a:cs typeface="Open Sans"/>
                <a:sym typeface="Open Sans"/>
              </a:rPr>
              <a:t>draft vision statement</a:t>
            </a:r>
            <a:endParaRPr/>
          </a:p>
        </p:txBody>
      </p:sp>
      <p:grpSp>
        <p:nvGrpSpPr>
          <p:cNvPr id="228" name="Google Shape;228;p15"/>
          <p:cNvGrpSpPr/>
          <p:nvPr/>
        </p:nvGrpSpPr>
        <p:grpSpPr>
          <a:xfrm>
            <a:off x="2312390" y="2087706"/>
            <a:ext cx="7508781" cy="2600857"/>
            <a:chOff x="2312390" y="2087706"/>
            <a:chExt cx="7508781" cy="2600857"/>
          </a:xfrm>
        </p:grpSpPr>
        <p:sp>
          <p:nvSpPr>
            <p:cNvPr id="229" name="Google Shape;229;p15"/>
            <p:cNvSpPr/>
            <p:nvPr/>
          </p:nvSpPr>
          <p:spPr>
            <a:xfrm>
              <a:off x="2312390" y="2087706"/>
              <a:ext cx="7508781" cy="2438399"/>
            </a:xfrm>
            <a:prstGeom prst="rightArrow">
              <a:avLst>
                <a:gd fmla="val 71094" name="adj1"/>
                <a:gd fmla="val 46484" name="adj2"/>
              </a:avLst>
            </a:prstGeom>
            <a:solidFill>
              <a:srgbClr val="BF8D2C"/>
            </a:solidFill>
            <a:ln cap="flat" cmpd="sng" w="12700">
              <a:solidFill>
                <a:srgbClr val="BF8D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0" name="Google Shape;230;p15"/>
            <p:cNvGrpSpPr/>
            <p:nvPr/>
          </p:nvGrpSpPr>
          <p:grpSpPr>
            <a:xfrm>
              <a:off x="4098445" y="2615769"/>
              <a:ext cx="1319816" cy="1414244"/>
              <a:chOff x="7942430" y="3173993"/>
              <a:chExt cx="1319816" cy="1414244"/>
            </a:xfrm>
          </p:grpSpPr>
          <p:sp>
            <p:nvSpPr>
              <p:cNvPr id="231" name="Google Shape;231;p15"/>
              <p:cNvSpPr/>
              <p:nvPr/>
            </p:nvSpPr>
            <p:spPr>
              <a:xfrm>
                <a:off x="7942430" y="4022648"/>
                <a:ext cx="1319816" cy="565589"/>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Open Sans"/>
                    <a:ea typeface="Open Sans"/>
                    <a:cs typeface="Open Sans"/>
                    <a:sym typeface="Open Sans"/>
                  </a:rPr>
                  <a:t>FPC CONFIRMATION</a:t>
                </a:r>
                <a:endParaRPr/>
              </a:p>
            </p:txBody>
          </p:sp>
          <p:grpSp>
            <p:nvGrpSpPr>
              <p:cNvPr id="232" name="Google Shape;232;p15"/>
              <p:cNvGrpSpPr/>
              <p:nvPr/>
            </p:nvGrpSpPr>
            <p:grpSpPr>
              <a:xfrm>
                <a:off x="8131666" y="3173993"/>
                <a:ext cx="914400" cy="1001025"/>
                <a:chOff x="8437240" y="3232788"/>
                <a:chExt cx="914400" cy="1001025"/>
              </a:xfrm>
            </p:grpSpPr>
            <p:pic>
              <p:nvPicPr>
                <p:cNvPr descr="Users outline" id="233" name="Google Shape;233;p15"/>
                <p:cNvPicPr preferRelativeResize="0"/>
                <p:nvPr/>
              </p:nvPicPr>
              <p:blipFill rotWithShape="1">
                <a:blip r:embed="rId5">
                  <a:alphaModFix/>
                </a:blip>
                <a:srcRect b="0" l="0" r="0" t="0"/>
                <a:stretch/>
              </p:blipFill>
              <p:spPr>
                <a:xfrm>
                  <a:off x="8437240" y="3319413"/>
                  <a:ext cx="914400" cy="914400"/>
                </a:xfrm>
                <a:prstGeom prst="rect">
                  <a:avLst/>
                </a:prstGeom>
                <a:noFill/>
                <a:ln>
                  <a:noFill/>
                </a:ln>
              </p:spPr>
            </p:pic>
            <p:pic>
              <p:nvPicPr>
                <p:cNvPr descr="Lights On with solid fill" id="234" name="Google Shape;234;p15"/>
                <p:cNvPicPr preferRelativeResize="0"/>
                <p:nvPr/>
              </p:nvPicPr>
              <p:blipFill rotWithShape="1">
                <a:blip r:embed="rId6">
                  <a:alphaModFix/>
                </a:blip>
                <a:srcRect b="0" l="0" r="0" t="0"/>
                <a:stretch/>
              </p:blipFill>
              <p:spPr>
                <a:xfrm>
                  <a:off x="8737782" y="3232788"/>
                  <a:ext cx="313165" cy="313165"/>
                </a:xfrm>
                <a:prstGeom prst="rect">
                  <a:avLst/>
                </a:prstGeom>
                <a:noFill/>
                <a:ln>
                  <a:noFill/>
                </a:ln>
              </p:spPr>
            </p:pic>
          </p:grpSp>
        </p:grpSp>
        <p:grpSp>
          <p:nvGrpSpPr>
            <p:cNvPr id="235" name="Google Shape;235;p15"/>
            <p:cNvGrpSpPr/>
            <p:nvPr/>
          </p:nvGrpSpPr>
          <p:grpSpPr>
            <a:xfrm>
              <a:off x="2491165" y="2698551"/>
              <a:ext cx="1319816" cy="1331462"/>
              <a:chOff x="2221887" y="3541167"/>
              <a:chExt cx="1319816" cy="1331462"/>
            </a:xfrm>
          </p:grpSpPr>
          <p:grpSp>
            <p:nvGrpSpPr>
              <p:cNvPr id="236" name="Google Shape;236;p15"/>
              <p:cNvGrpSpPr/>
              <p:nvPr/>
            </p:nvGrpSpPr>
            <p:grpSpPr>
              <a:xfrm>
                <a:off x="2221887" y="3541167"/>
                <a:ext cx="1319816" cy="1331462"/>
                <a:chOff x="2574312" y="3219406"/>
                <a:chExt cx="1319816" cy="1331462"/>
              </a:xfrm>
            </p:grpSpPr>
            <p:sp>
              <p:nvSpPr>
                <p:cNvPr id="237" name="Google Shape;237;p15"/>
                <p:cNvSpPr/>
                <p:nvPr/>
              </p:nvSpPr>
              <p:spPr>
                <a:xfrm>
                  <a:off x="2574312" y="4060016"/>
                  <a:ext cx="1319816" cy="490852"/>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Open Sans"/>
                      <a:ea typeface="Open Sans"/>
                      <a:cs typeface="Open Sans"/>
                      <a:sym typeface="Open Sans"/>
                    </a:rPr>
                    <a:t>FLT DRAFTING</a:t>
                  </a:r>
                  <a:endParaRPr/>
                </a:p>
              </p:txBody>
            </p:sp>
            <p:grpSp>
              <p:nvGrpSpPr>
                <p:cNvPr id="238" name="Google Shape;238;p15"/>
                <p:cNvGrpSpPr/>
                <p:nvPr/>
              </p:nvGrpSpPr>
              <p:grpSpPr>
                <a:xfrm>
                  <a:off x="2780404" y="3219406"/>
                  <a:ext cx="936793" cy="313165"/>
                  <a:chOff x="2812535" y="2459964"/>
                  <a:chExt cx="936793" cy="313165"/>
                </a:xfrm>
              </p:grpSpPr>
              <p:pic>
                <p:nvPicPr>
                  <p:cNvPr descr="Lights On with solid fill" id="239" name="Google Shape;239;p15"/>
                  <p:cNvPicPr preferRelativeResize="0"/>
                  <p:nvPr/>
                </p:nvPicPr>
                <p:blipFill rotWithShape="1">
                  <a:blip r:embed="rId6">
                    <a:alphaModFix/>
                  </a:blip>
                  <a:srcRect b="0" l="0" r="0" t="0"/>
                  <a:stretch/>
                </p:blipFill>
                <p:spPr>
                  <a:xfrm>
                    <a:off x="2812535" y="2459964"/>
                    <a:ext cx="313165" cy="313165"/>
                  </a:xfrm>
                  <a:prstGeom prst="rect">
                    <a:avLst/>
                  </a:prstGeom>
                  <a:noFill/>
                  <a:ln>
                    <a:noFill/>
                  </a:ln>
                </p:spPr>
              </p:pic>
              <p:pic>
                <p:nvPicPr>
                  <p:cNvPr descr="Lights On with solid fill" id="240" name="Google Shape;240;p15"/>
                  <p:cNvPicPr preferRelativeResize="0"/>
                  <p:nvPr/>
                </p:nvPicPr>
                <p:blipFill rotWithShape="1">
                  <a:blip r:embed="rId6">
                    <a:alphaModFix/>
                  </a:blip>
                  <a:srcRect b="0" l="0" r="0" t="0"/>
                  <a:stretch/>
                </p:blipFill>
                <p:spPr>
                  <a:xfrm>
                    <a:off x="3020411" y="2459964"/>
                    <a:ext cx="313165" cy="313165"/>
                  </a:xfrm>
                  <a:prstGeom prst="rect">
                    <a:avLst/>
                  </a:prstGeom>
                  <a:noFill/>
                  <a:ln>
                    <a:noFill/>
                  </a:ln>
                </p:spPr>
              </p:pic>
              <p:pic>
                <p:nvPicPr>
                  <p:cNvPr descr="Lights On with solid fill" id="241" name="Google Shape;241;p15"/>
                  <p:cNvPicPr preferRelativeResize="0"/>
                  <p:nvPr/>
                </p:nvPicPr>
                <p:blipFill rotWithShape="1">
                  <a:blip r:embed="rId6">
                    <a:alphaModFix/>
                  </a:blip>
                  <a:srcRect b="0" l="0" r="0" t="0"/>
                  <a:stretch/>
                </p:blipFill>
                <p:spPr>
                  <a:xfrm>
                    <a:off x="3228287" y="2459964"/>
                    <a:ext cx="313165" cy="313165"/>
                  </a:xfrm>
                  <a:prstGeom prst="rect">
                    <a:avLst/>
                  </a:prstGeom>
                  <a:noFill/>
                  <a:ln>
                    <a:noFill/>
                  </a:ln>
                </p:spPr>
              </p:pic>
              <p:pic>
                <p:nvPicPr>
                  <p:cNvPr descr="Lights On with solid fill" id="242" name="Google Shape;242;p15"/>
                  <p:cNvPicPr preferRelativeResize="0"/>
                  <p:nvPr/>
                </p:nvPicPr>
                <p:blipFill rotWithShape="1">
                  <a:blip r:embed="rId6">
                    <a:alphaModFix/>
                  </a:blip>
                  <a:srcRect b="0" l="0" r="0" t="0"/>
                  <a:stretch/>
                </p:blipFill>
                <p:spPr>
                  <a:xfrm>
                    <a:off x="3436163" y="2459964"/>
                    <a:ext cx="313165" cy="313165"/>
                  </a:xfrm>
                  <a:prstGeom prst="rect">
                    <a:avLst/>
                  </a:prstGeom>
                  <a:noFill/>
                  <a:ln>
                    <a:noFill/>
                  </a:ln>
                </p:spPr>
              </p:pic>
            </p:grpSp>
          </p:grpSp>
          <p:pic>
            <p:nvPicPr>
              <p:cNvPr descr="Group outline" id="243" name="Google Shape;243;p15"/>
              <p:cNvPicPr preferRelativeResize="0"/>
              <p:nvPr/>
            </p:nvPicPr>
            <p:blipFill rotWithShape="1">
              <a:blip r:embed="rId7">
                <a:alphaModFix/>
              </a:blip>
              <a:srcRect b="0" l="0" r="0" t="0"/>
              <a:stretch/>
            </p:blipFill>
            <p:spPr>
              <a:xfrm>
                <a:off x="2453074" y="3672408"/>
                <a:ext cx="914400" cy="914400"/>
              </a:xfrm>
              <a:prstGeom prst="rect">
                <a:avLst/>
              </a:prstGeom>
              <a:noFill/>
              <a:ln>
                <a:noFill/>
              </a:ln>
            </p:spPr>
          </p:pic>
        </p:grpSp>
        <p:grpSp>
          <p:nvGrpSpPr>
            <p:cNvPr id="244" name="Google Shape;244;p15"/>
            <p:cNvGrpSpPr/>
            <p:nvPr/>
          </p:nvGrpSpPr>
          <p:grpSpPr>
            <a:xfrm>
              <a:off x="5705725" y="2590088"/>
              <a:ext cx="1319816" cy="1548389"/>
              <a:chOff x="4917860" y="3371202"/>
              <a:chExt cx="1319816" cy="1548389"/>
            </a:xfrm>
          </p:grpSpPr>
          <p:sp>
            <p:nvSpPr>
              <p:cNvPr id="245" name="Google Shape;245;p15"/>
              <p:cNvSpPr/>
              <p:nvPr/>
            </p:nvSpPr>
            <p:spPr>
              <a:xfrm>
                <a:off x="4917860" y="4334816"/>
                <a:ext cx="1319816" cy="584775"/>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Open Sans"/>
                    <a:ea typeface="Open Sans"/>
                    <a:cs typeface="Open Sans"/>
                    <a:sym typeface="Open Sans"/>
                  </a:rPr>
                  <a:t>PRINCIPLE VISION REVIEW</a:t>
                </a:r>
                <a:endParaRPr/>
              </a:p>
            </p:txBody>
          </p:sp>
          <p:pic>
            <p:nvPicPr>
              <p:cNvPr descr="Lightbulb and pencil outline" id="246" name="Google Shape;246;p15"/>
              <p:cNvPicPr preferRelativeResize="0"/>
              <p:nvPr/>
            </p:nvPicPr>
            <p:blipFill rotWithShape="1">
              <a:blip r:embed="rId8">
                <a:alphaModFix/>
              </a:blip>
              <a:srcRect b="0" l="0" r="0" t="0"/>
              <a:stretch/>
            </p:blipFill>
            <p:spPr>
              <a:xfrm>
                <a:off x="5228768" y="3371202"/>
                <a:ext cx="653093" cy="653093"/>
              </a:xfrm>
              <a:prstGeom prst="rect">
                <a:avLst/>
              </a:prstGeom>
              <a:noFill/>
              <a:ln>
                <a:noFill/>
              </a:ln>
            </p:spPr>
          </p:pic>
          <p:pic>
            <p:nvPicPr>
              <p:cNvPr descr="Lightbulb and pencil outline" id="247" name="Google Shape;247;p15"/>
              <p:cNvPicPr preferRelativeResize="0"/>
              <p:nvPr/>
            </p:nvPicPr>
            <p:blipFill rotWithShape="1">
              <a:blip r:embed="rId8">
                <a:alphaModFix/>
              </a:blip>
              <a:srcRect b="0" l="0" r="0" t="0"/>
              <a:stretch/>
            </p:blipFill>
            <p:spPr>
              <a:xfrm>
                <a:off x="5529310" y="3691316"/>
                <a:ext cx="653093" cy="653093"/>
              </a:xfrm>
              <a:prstGeom prst="rect">
                <a:avLst/>
              </a:prstGeom>
              <a:noFill/>
              <a:ln>
                <a:noFill/>
              </a:ln>
            </p:spPr>
          </p:pic>
          <p:pic>
            <p:nvPicPr>
              <p:cNvPr descr="Lightbulb and pencil outline" id="248" name="Google Shape;248;p15"/>
              <p:cNvPicPr preferRelativeResize="0"/>
              <p:nvPr/>
            </p:nvPicPr>
            <p:blipFill rotWithShape="1">
              <a:blip r:embed="rId8">
                <a:alphaModFix/>
              </a:blip>
              <a:srcRect b="0" l="0" r="0" t="0"/>
              <a:stretch/>
            </p:blipFill>
            <p:spPr>
              <a:xfrm>
                <a:off x="4999146" y="3784730"/>
                <a:ext cx="653093" cy="653093"/>
              </a:xfrm>
              <a:prstGeom prst="rect">
                <a:avLst/>
              </a:prstGeom>
              <a:noFill/>
              <a:ln>
                <a:noFill/>
              </a:ln>
            </p:spPr>
          </p:pic>
        </p:grpSp>
        <p:sp>
          <p:nvSpPr>
            <p:cNvPr id="249" name="Google Shape;249;p15"/>
            <p:cNvSpPr/>
            <p:nvPr/>
          </p:nvSpPr>
          <p:spPr>
            <a:xfrm>
              <a:off x="4928584" y="4015302"/>
              <a:ext cx="1714408" cy="673261"/>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BF8D2C"/>
                  </a:solidFill>
                  <a:latin typeface="Open Sans"/>
                  <a:ea typeface="Open Sans"/>
                  <a:cs typeface="Open Sans"/>
                  <a:sym typeface="Open Sans"/>
                </a:rPr>
                <a:t>FAMILY VISIONING</a:t>
              </a:r>
              <a:endParaRPr/>
            </a:p>
          </p:txBody>
        </p:sp>
        <p:grpSp>
          <p:nvGrpSpPr>
            <p:cNvPr id="250" name="Google Shape;250;p15"/>
            <p:cNvGrpSpPr/>
            <p:nvPr/>
          </p:nvGrpSpPr>
          <p:grpSpPr>
            <a:xfrm>
              <a:off x="7313004" y="2603469"/>
              <a:ext cx="1377254" cy="1494158"/>
              <a:chOff x="7313004" y="2603469"/>
              <a:chExt cx="1377254" cy="1494158"/>
            </a:xfrm>
          </p:grpSpPr>
          <p:grpSp>
            <p:nvGrpSpPr>
              <p:cNvPr id="251" name="Google Shape;251;p15"/>
              <p:cNvGrpSpPr/>
              <p:nvPr/>
            </p:nvGrpSpPr>
            <p:grpSpPr>
              <a:xfrm>
                <a:off x="7313004" y="2603469"/>
                <a:ext cx="1377254" cy="1494158"/>
                <a:chOff x="7313004" y="2603469"/>
                <a:chExt cx="1377254" cy="1494158"/>
              </a:xfrm>
            </p:grpSpPr>
            <p:sp>
              <p:nvSpPr>
                <p:cNvPr id="252" name="Google Shape;252;p15"/>
                <p:cNvSpPr/>
                <p:nvPr/>
              </p:nvSpPr>
              <p:spPr>
                <a:xfrm>
                  <a:off x="7339522" y="3532038"/>
                  <a:ext cx="1319816" cy="565589"/>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Open Sans"/>
                      <a:ea typeface="Open Sans"/>
                      <a:cs typeface="Open Sans"/>
                      <a:sym typeface="Open Sans"/>
                    </a:rPr>
                    <a:t>VISION CONFIRMATION</a:t>
                  </a:r>
                  <a:endParaRPr/>
                </a:p>
              </p:txBody>
            </p:sp>
            <p:grpSp>
              <p:nvGrpSpPr>
                <p:cNvPr id="253" name="Google Shape;253;p15"/>
                <p:cNvGrpSpPr/>
                <p:nvPr/>
              </p:nvGrpSpPr>
              <p:grpSpPr>
                <a:xfrm>
                  <a:off x="7313004" y="2603469"/>
                  <a:ext cx="1377254" cy="1080939"/>
                  <a:chOff x="8437240" y="3152874"/>
                  <a:chExt cx="1377254" cy="1080939"/>
                </a:xfrm>
              </p:grpSpPr>
              <p:pic>
                <p:nvPicPr>
                  <p:cNvPr descr="Users outline" id="254" name="Google Shape;254;p15"/>
                  <p:cNvPicPr preferRelativeResize="0"/>
                  <p:nvPr/>
                </p:nvPicPr>
                <p:blipFill rotWithShape="1">
                  <a:blip r:embed="rId5">
                    <a:alphaModFix/>
                  </a:blip>
                  <a:srcRect b="0" l="0" r="0" t="0"/>
                  <a:stretch/>
                </p:blipFill>
                <p:spPr>
                  <a:xfrm>
                    <a:off x="8437240" y="3319413"/>
                    <a:ext cx="914400" cy="914400"/>
                  </a:xfrm>
                  <a:prstGeom prst="rect">
                    <a:avLst/>
                  </a:prstGeom>
                  <a:noFill/>
                  <a:ln>
                    <a:noFill/>
                  </a:ln>
                </p:spPr>
              </p:pic>
              <p:pic>
                <p:nvPicPr>
                  <p:cNvPr descr="Lights On with solid fill" id="255" name="Google Shape;255;p15"/>
                  <p:cNvPicPr preferRelativeResize="0"/>
                  <p:nvPr/>
                </p:nvPicPr>
                <p:blipFill rotWithShape="1">
                  <a:blip r:embed="rId6">
                    <a:alphaModFix/>
                  </a:blip>
                  <a:srcRect b="0" l="0" r="0" t="0"/>
                  <a:stretch/>
                </p:blipFill>
                <p:spPr>
                  <a:xfrm>
                    <a:off x="8958578" y="3152874"/>
                    <a:ext cx="313165" cy="313165"/>
                  </a:xfrm>
                  <a:prstGeom prst="rect">
                    <a:avLst/>
                  </a:prstGeom>
                  <a:noFill/>
                  <a:ln>
                    <a:noFill/>
                  </a:ln>
                </p:spPr>
              </p:pic>
              <p:pic>
                <p:nvPicPr>
                  <p:cNvPr descr="Users outline" id="256" name="Google Shape;256;p15"/>
                  <p:cNvPicPr preferRelativeResize="0"/>
                  <p:nvPr/>
                </p:nvPicPr>
                <p:blipFill rotWithShape="1">
                  <a:blip r:embed="rId5">
                    <a:alphaModFix/>
                  </a:blip>
                  <a:srcRect b="0" l="0" r="0" t="0"/>
                  <a:stretch/>
                </p:blipFill>
                <p:spPr>
                  <a:xfrm>
                    <a:off x="8900094" y="3319151"/>
                    <a:ext cx="914400" cy="914400"/>
                  </a:xfrm>
                  <a:prstGeom prst="rect">
                    <a:avLst/>
                  </a:prstGeom>
                  <a:noFill/>
                  <a:ln>
                    <a:noFill/>
                  </a:ln>
                </p:spPr>
              </p:pic>
            </p:grpSp>
          </p:grpSp>
          <p:cxnSp>
            <p:nvCxnSpPr>
              <p:cNvPr id="257" name="Google Shape;257;p15"/>
              <p:cNvCxnSpPr/>
              <p:nvPr/>
            </p:nvCxnSpPr>
            <p:spPr>
              <a:xfrm>
                <a:off x="8004175" y="3183604"/>
                <a:ext cx="0" cy="45720"/>
              </a:xfrm>
              <a:prstGeom prst="straightConnector1">
                <a:avLst/>
              </a:prstGeom>
              <a:noFill/>
              <a:ln cap="flat" cmpd="sng" w="76200">
                <a:solidFill>
                  <a:schemeClr val="lt1"/>
                </a:solidFill>
                <a:prstDash val="solid"/>
                <a:miter lim="800000"/>
                <a:headEnd len="sm" w="sm" type="none"/>
                <a:tailEnd len="sm" w="sm" type="none"/>
              </a:ln>
            </p:spPr>
          </p:cxnSp>
        </p:grpSp>
      </p:grpSp>
      <p:sp>
        <p:nvSpPr>
          <p:cNvPr id="258" name="Google Shape;258;p15"/>
          <p:cNvSpPr/>
          <p:nvPr/>
        </p:nvSpPr>
        <p:spPr>
          <a:xfrm>
            <a:off x="5491180" y="1379481"/>
            <a:ext cx="1620148" cy="1135952"/>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We Are Here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6"/>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Family Visioning</a:t>
            </a:r>
            <a:endParaRPr sz="3200">
              <a:solidFill>
                <a:srgbClr val="4E4E63"/>
              </a:solidFill>
              <a:latin typeface="EB Garamond"/>
              <a:ea typeface="EB Garamond"/>
              <a:cs typeface="EB Garamond"/>
              <a:sym typeface="EB Garamond"/>
            </a:endParaRPr>
          </a:p>
        </p:txBody>
      </p:sp>
      <p:sp>
        <p:nvSpPr>
          <p:cNvPr id="265" name="Google Shape;265;p16"/>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266" name="Google Shape;266;p16"/>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267" name="Google Shape;267;p16"/>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268" name="Google Shape;268;p16"/>
          <p:cNvSpPr txBox="1"/>
          <p:nvPr/>
        </p:nvSpPr>
        <p:spPr>
          <a:xfrm>
            <a:off x="556221" y="1102396"/>
            <a:ext cx="9728210"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Principle Vision Review</a:t>
            </a:r>
            <a:endParaRPr/>
          </a:p>
        </p:txBody>
      </p:sp>
      <p:sp>
        <p:nvSpPr>
          <p:cNvPr id="269" name="Google Shape;269;p16"/>
          <p:cNvSpPr txBox="1"/>
          <p:nvPr/>
        </p:nvSpPr>
        <p:spPr>
          <a:xfrm>
            <a:off x="639094" y="1806454"/>
            <a:ext cx="8697300" cy="415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Open Sans"/>
                <a:ea typeface="Open Sans"/>
                <a:cs typeface="Open Sans"/>
                <a:sym typeface="Open Sans"/>
              </a:rPr>
              <a:t>Teams, by principle, will use the </a:t>
            </a:r>
            <a:r>
              <a:rPr lang="en-US" sz="2400">
                <a:solidFill>
                  <a:schemeClr val="dk1"/>
                </a:solidFill>
                <a:latin typeface="Open Sans"/>
                <a:ea typeface="Open Sans"/>
                <a:cs typeface="Open Sans"/>
                <a:sym typeface="Open Sans"/>
              </a:rPr>
              <a:t>V</a:t>
            </a:r>
            <a:r>
              <a:rPr lang="en-US" sz="2400">
                <a:solidFill>
                  <a:schemeClr val="dk1"/>
                </a:solidFill>
                <a:latin typeface="Open Sans"/>
                <a:ea typeface="Open Sans"/>
                <a:cs typeface="Open Sans"/>
                <a:sym typeface="Open Sans"/>
              </a:rPr>
              <a:t>ision </a:t>
            </a:r>
            <a:r>
              <a:rPr lang="en-US" sz="2400">
                <a:solidFill>
                  <a:schemeClr val="dk1"/>
                </a:solidFill>
                <a:latin typeface="Open Sans"/>
                <a:ea typeface="Open Sans"/>
                <a:cs typeface="Open Sans"/>
                <a:sym typeface="Open Sans"/>
              </a:rPr>
              <a:t>P</a:t>
            </a:r>
            <a:r>
              <a:rPr lang="en-US" sz="2400">
                <a:solidFill>
                  <a:schemeClr val="dk1"/>
                </a:solidFill>
                <a:latin typeface="Open Sans"/>
                <a:ea typeface="Open Sans"/>
                <a:cs typeface="Open Sans"/>
                <a:sym typeface="Open Sans"/>
              </a:rPr>
              <a:t>rinciple Impact Form to compare your draft vision statement to each principle vision point to assess:</a:t>
            </a:r>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p:txBody>
      </p:sp>
      <p:grpSp>
        <p:nvGrpSpPr>
          <p:cNvPr id="270" name="Google Shape;270;p16"/>
          <p:cNvGrpSpPr/>
          <p:nvPr/>
        </p:nvGrpSpPr>
        <p:grpSpPr>
          <a:xfrm>
            <a:off x="9849782" y="927989"/>
            <a:ext cx="1593539" cy="1943309"/>
            <a:chOff x="10315963" y="1299508"/>
            <a:chExt cx="1319816" cy="1609506"/>
          </a:xfrm>
        </p:grpSpPr>
        <p:sp>
          <p:nvSpPr>
            <p:cNvPr id="271" name="Google Shape;271;p16"/>
            <p:cNvSpPr/>
            <p:nvPr/>
          </p:nvSpPr>
          <p:spPr>
            <a:xfrm>
              <a:off x="10315963" y="2324239"/>
              <a:ext cx="1319816" cy="584775"/>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rgbClr val="BF8D2C"/>
                  </a:solidFill>
                  <a:latin typeface="Open Sans"/>
                  <a:ea typeface="Open Sans"/>
                  <a:cs typeface="Open Sans"/>
                  <a:sym typeface="Open Sans"/>
                </a:rPr>
                <a:t>PRINCIPLE VISION REVIEW</a:t>
              </a:r>
              <a:endParaRPr/>
            </a:p>
          </p:txBody>
        </p:sp>
        <p:pic>
          <p:nvPicPr>
            <p:cNvPr descr="Lightbulb and pencil outline" id="272" name="Google Shape;272;p16"/>
            <p:cNvPicPr preferRelativeResize="0"/>
            <p:nvPr/>
          </p:nvPicPr>
          <p:blipFill rotWithShape="1">
            <a:blip r:embed="rId3">
              <a:alphaModFix/>
            </a:blip>
            <a:srcRect b="0" l="0" r="0" t="0"/>
            <a:stretch/>
          </p:blipFill>
          <p:spPr>
            <a:xfrm>
              <a:off x="10565754" y="1299508"/>
              <a:ext cx="775328" cy="775328"/>
            </a:xfrm>
            <a:prstGeom prst="rect">
              <a:avLst/>
            </a:prstGeom>
            <a:noFill/>
            <a:ln>
              <a:noFill/>
            </a:ln>
          </p:spPr>
        </p:pic>
        <p:pic>
          <p:nvPicPr>
            <p:cNvPr descr="Lightbulb and pencil outline" id="273" name="Google Shape;273;p16"/>
            <p:cNvPicPr preferRelativeResize="0"/>
            <p:nvPr/>
          </p:nvPicPr>
          <p:blipFill rotWithShape="1">
            <a:blip r:embed="rId3">
              <a:alphaModFix/>
            </a:blip>
            <a:srcRect b="0" l="0" r="0" t="0"/>
            <a:stretch/>
          </p:blipFill>
          <p:spPr>
            <a:xfrm>
              <a:off x="10927413" y="1680739"/>
              <a:ext cx="653093" cy="653093"/>
            </a:xfrm>
            <a:prstGeom prst="rect">
              <a:avLst/>
            </a:prstGeom>
            <a:noFill/>
            <a:ln>
              <a:noFill/>
            </a:ln>
          </p:spPr>
        </p:pic>
        <p:pic>
          <p:nvPicPr>
            <p:cNvPr descr="Lightbulb and pencil outline" id="274" name="Google Shape;274;p16"/>
            <p:cNvPicPr preferRelativeResize="0"/>
            <p:nvPr/>
          </p:nvPicPr>
          <p:blipFill rotWithShape="1">
            <a:blip r:embed="rId3">
              <a:alphaModFix/>
            </a:blip>
            <a:srcRect b="0" l="0" r="0" t="0"/>
            <a:stretch/>
          </p:blipFill>
          <p:spPr>
            <a:xfrm>
              <a:off x="10336132" y="1713036"/>
              <a:ext cx="775328" cy="775328"/>
            </a:xfrm>
            <a:prstGeom prst="rect">
              <a:avLst/>
            </a:prstGeom>
            <a:noFill/>
            <a:ln>
              <a:noFill/>
            </a:ln>
          </p:spPr>
        </p:pic>
      </p:grpSp>
      <p:graphicFrame>
        <p:nvGraphicFramePr>
          <p:cNvPr id="275" name="Google Shape;275;p16"/>
          <p:cNvGraphicFramePr/>
          <p:nvPr/>
        </p:nvGraphicFramePr>
        <p:xfrm>
          <a:off x="722933" y="3039286"/>
          <a:ext cx="3000000" cy="3000000"/>
        </p:xfrm>
        <a:graphic>
          <a:graphicData uri="http://schemas.openxmlformats.org/drawingml/2006/table">
            <a:tbl>
              <a:tblPr bandRow="1" firstRow="1">
                <a:noFill/>
                <a:tableStyleId>{4024A944-5091-4958-800E-0ADFB8524C70}</a:tableStyleId>
              </a:tblPr>
              <a:tblGrid>
                <a:gridCol w="1687950"/>
                <a:gridCol w="7114475"/>
              </a:tblGrid>
              <a:tr h="370850">
                <a:tc>
                  <a:txBody>
                    <a:bodyPr/>
                    <a:lstStyle/>
                    <a:p>
                      <a:pPr indent="0" lvl="0" marL="0" marR="0" rtl="0" algn="l">
                        <a:spcBef>
                          <a:spcPts val="0"/>
                        </a:spcBef>
                        <a:spcAft>
                          <a:spcPts val="0"/>
                        </a:spcAft>
                        <a:buNone/>
                      </a:pPr>
                      <a:r>
                        <a:rPr b="1" lang="en-US" sz="2000" u="none" cap="none" strike="noStrike">
                          <a:latin typeface="Open Sans"/>
                          <a:ea typeface="Open Sans"/>
                          <a:cs typeface="Open Sans"/>
                          <a:sym typeface="Open Sans"/>
                        </a:rPr>
                        <a:t>Alignment</a:t>
                      </a:r>
                      <a:endParaRPr/>
                    </a:p>
                  </a:txBody>
                  <a:tcPr marT="45725" marB="45725" marR="91450" marL="91450" anchor="ctr"/>
                </a:tc>
                <a:tc>
                  <a:txBody>
                    <a:bodyPr/>
                    <a:lstStyle/>
                    <a:p>
                      <a:pPr indent="0" lvl="0" marL="0" marR="0" rtl="0" algn="l">
                        <a:spcBef>
                          <a:spcPts val="0"/>
                        </a:spcBef>
                        <a:spcAft>
                          <a:spcPts val="0"/>
                        </a:spcAft>
                        <a:buNone/>
                      </a:pPr>
                      <a:r>
                        <a:rPr lang="en-US" sz="2000">
                          <a:latin typeface="Open Sans"/>
                          <a:ea typeface="Open Sans"/>
                          <a:cs typeface="Open Sans"/>
                          <a:sym typeface="Open Sans"/>
                        </a:rPr>
                        <a:t>Does this draft vision statement support living out this principle, or are they in conflict somehow? If in conflict, describe why and how. </a:t>
                      </a:r>
                      <a:endParaRPr/>
                    </a:p>
                  </a:txBody>
                  <a:tcPr marT="45725" marB="45725" marR="91450" marL="91450"/>
                </a:tc>
              </a:tr>
              <a:tr h="370850">
                <a:tc>
                  <a:txBody>
                    <a:bodyPr/>
                    <a:lstStyle/>
                    <a:p>
                      <a:pPr indent="0" lvl="0" marL="0" marR="0" rtl="0" algn="l">
                        <a:spcBef>
                          <a:spcPts val="0"/>
                        </a:spcBef>
                        <a:spcAft>
                          <a:spcPts val="0"/>
                        </a:spcAft>
                        <a:buNone/>
                      </a:pPr>
                      <a:r>
                        <a:rPr b="1" lang="en-US" sz="2000">
                          <a:latin typeface="Open Sans"/>
                          <a:ea typeface="Open Sans"/>
                          <a:cs typeface="Open Sans"/>
                          <a:sym typeface="Open Sans"/>
                        </a:rPr>
                        <a:t>Influence</a:t>
                      </a:r>
                      <a:endParaRPr/>
                    </a:p>
                  </a:txBody>
                  <a:tcPr marT="45725" marB="45725" marR="91450" marL="91450" anchor="ctr"/>
                </a:tc>
                <a:tc>
                  <a:txBody>
                    <a:bodyPr/>
                    <a:lstStyle/>
                    <a:p>
                      <a:pPr indent="0" lvl="0" marL="0" marR="0" rtl="0" algn="l">
                        <a:spcBef>
                          <a:spcPts val="0"/>
                        </a:spcBef>
                        <a:spcAft>
                          <a:spcPts val="0"/>
                        </a:spcAft>
                        <a:buNone/>
                      </a:pPr>
                      <a:r>
                        <a:rPr lang="en-US" sz="2000">
                          <a:latin typeface="Open Sans"/>
                          <a:ea typeface="Open Sans"/>
                          <a:cs typeface="Open Sans"/>
                          <a:sym typeface="Open Sans"/>
                        </a:rPr>
                        <a:t>How does this vision statement change our perspective, approach and goals at our Family of Parishes regarding this principle? </a:t>
                      </a:r>
                      <a:endParaRPr/>
                    </a:p>
                  </a:txBody>
                  <a:tcPr marT="45725" marB="45725" marR="91450" marL="91450"/>
                </a:tc>
              </a:tr>
              <a:tr h="188550">
                <a:tc>
                  <a:txBody>
                    <a:bodyPr/>
                    <a:lstStyle/>
                    <a:p>
                      <a:pPr indent="0" lvl="0" marL="0" marR="0" rtl="0" algn="l">
                        <a:spcBef>
                          <a:spcPts val="0"/>
                        </a:spcBef>
                        <a:spcAft>
                          <a:spcPts val="0"/>
                        </a:spcAft>
                        <a:buNone/>
                      </a:pPr>
                      <a:r>
                        <a:rPr b="1" lang="en-US" sz="2000">
                          <a:latin typeface="Open Sans"/>
                          <a:ea typeface="Open Sans"/>
                          <a:cs typeface="Open Sans"/>
                          <a:sym typeface="Open Sans"/>
                        </a:rPr>
                        <a:t>Act</a:t>
                      </a:r>
                      <a:endParaRPr/>
                    </a:p>
                  </a:txBody>
                  <a:tcPr marT="45725" marB="45725" marR="91450" marL="91450" anchor="ctr"/>
                </a:tc>
                <a:tc>
                  <a:txBody>
                    <a:bodyPr/>
                    <a:lstStyle/>
                    <a:p>
                      <a:pPr indent="0" lvl="0" marL="0" marR="0" rtl="0" algn="l">
                        <a:spcBef>
                          <a:spcPts val="0"/>
                        </a:spcBef>
                        <a:spcAft>
                          <a:spcPts val="0"/>
                        </a:spcAft>
                        <a:buNone/>
                      </a:pPr>
                      <a:r>
                        <a:rPr lang="en-US" sz="2000">
                          <a:latin typeface="Open Sans"/>
                          <a:ea typeface="Open Sans"/>
                          <a:cs typeface="Open Sans"/>
                          <a:sym typeface="Open Sans"/>
                        </a:rPr>
                        <a:t>How will our Family act on this draft vision statement regarding this principle? What will we do more of? What will we do less of to better live out this principle? What will we stop doing? </a:t>
                      </a:r>
                      <a:endParaRPr/>
                    </a:p>
                  </a:txBody>
                  <a:tcPr marT="45725" marB="45725" marR="91450" marL="91450"/>
                </a:tc>
              </a:tr>
            </a:tbl>
          </a:graphicData>
        </a:graphic>
      </p:graphicFrame>
      <p:grpSp>
        <p:nvGrpSpPr>
          <p:cNvPr id="276" name="Google Shape;276;p16"/>
          <p:cNvGrpSpPr/>
          <p:nvPr/>
        </p:nvGrpSpPr>
        <p:grpSpPr>
          <a:xfrm>
            <a:off x="9714232" y="2727633"/>
            <a:ext cx="1881169" cy="2591903"/>
            <a:chOff x="9700055" y="2752746"/>
            <a:chExt cx="1881169" cy="2591903"/>
          </a:xfrm>
        </p:grpSpPr>
        <p:pic>
          <p:nvPicPr>
            <p:cNvPr descr="A blue and white circle with a book and a cross&#10;&#10;Description automatically generated with low confidence" id="277" name="Google Shape;277;p16"/>
            <p:cNvPicPr preferRelativeResize="0"/>
            <p:nvPr/>
          </p:nvPicPr>
          <p:blipFill rotWithShape="1">
            <a:blip r:embed="rId4">
              <a:alphaModFix/>
            </a:blip>
            <a:srcRect b="0" l="0" r="0" t="0"/>
            <a:stretch/>
          </p:blipFill>
          <p:spPr>
            <a:xfrm>
              <a:off x="10758264" y="2752746"/>
              <a:ext cx="822960" cy="824231"/>
            </a:xfrm>
            <a:prstGeom prst="rect">
              <a:avLst/>
            </a:prstGeom>
            <a:noFill/>
            <a:ln>
              <a:noFill/>
            </a:ln>
          </p:spPr>
        </p:pic>
        <p:pic>
          <p:nvPicPr>
            <p:cNvPr descr="A picture containing symbol, church&#10;&#10;Description automatically generated" id="278" name="Google Shape;278;p16"/>
            <p:cNvPicPr preferRelativeResize="0"/>
            <p:nvPr/>
          </p:nvPicPr>
          <p:blipFill rotWithShape="1">
            <a:blip r:embed="rId5">
              <a:alphaModFix/>
            </a:blip>
            <a:srcRect b="0" l="0" r="0" t="0"/>
            <a:stretch/>
          </p:blipFill>
          <p:spPr>
            <a:xfrm>
              <a:off x="9700055" y="3649474"/>
              <a:ext cx="822960" cy="824231"/>
            </a:xfrm>
            <a:prstGeom prst="rect">
              <a:avLst/>
            </a:prstGeom>
            <a:noFill/>
            <a:ln>
              <a:noFill/>
            </a:ln>
          </p:spPr>
        </p:pic>
        <p:pic>
          <p:nvPicPr>
            <p:cNvPr descr="A picture containing circle, graphics, font, symbol&#10;&#10;Description automatically generated" id="279" name="Google Shape;279;p16"/>
            <p:cNvPicPr preferRelativeResize="0"/>
            <p:nvPr/>
          </p:nvPicPr>
          <p:blipFill rotWithShape="1">
            <a:blip r:embed="rId6">
              <a:alphaModFix/>
            </a:blip>
            <a:srcRect b="0" l="0" r="0" t="0"/>
            <a:stretch/>
          </p:blipFill>
          <p:spPr>
            <a:xfrm>
              <a:off x="9700055" y="4520418"/>
              <a:ext cx="822960" cy="824231"/>
            </a:xfrm>
            <a:prstGeom prst="rect">
              <a:avLst/>
            </a:prstGeom>
            <a:noFill/>
            <a:ln>
              <a:noFill/>
            </a:ln>
          </p:spPr>
        </p:pic>
        <p:pic>
          <p:nvPicPr>
            <p:cNvPr descr="A picture containing circle, symbol, design&#10;&#10;Description automatically generated" id="280" name="Google Shape;280;p16"/>
            <p:cNvPicPr preferRelativeResize="0"/>
            <p:nvPr/>
          </p:nvPicPr>
          <p:blipFill rotWithShape="1">
            <a:blip r:embed="rId7">
              <a:alphaModFix/>
            </a:blip>
            <a:srcRect b="0" l="0" r="0" t="0"/>
            <a:stretch/>
          </p:blipFill>
          <p:spPr>
            <a:xfrm>
              <a:off x="9700055" y="2775433"/>
              <a:ext cx="822960" cy="824231"/>
            </a:xfrm>
            <a:prstGeom prst="rect">
              <a:avLst/>
            </a:prstGeom>
            <a:noFill/>
            <a:ln>
              <a:noFill/>
            </a:ln>
          </p:spPr>
        </p:pic>
        <p:pic>
          <p:nvPicPr>
            <p:cNvPr descr="A red circle with a hand and a heart&#10;&#10;Description automatically generated with medium confidence" id="281" name="Google Shape;281;p16"/>
            <p:cNvPicPr preferRelativeResize="0"/>
            <p:nvPr/>
          </p:nvPicPr>
          <p:blipFill rotWithShape="1">
            <a:blip r:embed="rId8">
              <a:alphaModFix/>
            </a:blip>
            <a:srcRect b="0" l="0" r="0" t="0"/>
            <a:stretch/>
          </p:blipFill>
          <p:spPr>
            <a:xfrm>
              <a:off x="10758264" y="4519994"/>
              <a:ext cx="822960" cy="824655"/>
            </a:xfrm>
            <a:prstGeom prst="rect">
              <a:avLst/>
            </a:prstGeom>
            <a:noFill/>
            <a:ln>
              <a:noFill/>
            </a:ln>
          </p:spPr>
        </p:pic>
        <p:pic>
          <p:nvPicPr>
            <p:cNvPr descr="A picture containing clipart, design, cartoon&#10;&#10;Description automatically generated" id="282" name="Google Shape;282;p16"/>
            <p:cNvPicPr preferRelativeResize="0"/>
            <p:nvPr/>
          </p:nvPicPr>
          <p:blipFill rotWithShape="1">
            <a:blip r:embed="rId9">
              <a:alphaModFix/>
            </a:blip>
            <a:srcRect b="0" l="0" r="0" t="0"/>
            <a:stretch/>
          </p:blipFill>
          <p:spPr>
            <a:xfrm>
              <a:off x="10758264" y="3624051"/>
              <a:ext cx="822960" cy="824231"/>
            </a:xfrm>
            <a:prstGeom prst="rect">
              <a:avLst/>
            </a:prstGeom>
            <a:noFill/>
            <a:ln>
              <a:noFill/>
            </a:ln>
          </p:spPr>
        </p:pic>
      </p:grpSp>
      <p:grpSp>
        <p:nvGrpSpPr>
          <p:cNvPr id="283" name="Google Shape;283;p16"/>
          <p:cNvGrpSpPr/>
          <p:nvPr/>
        </p:nvGrpSpPr>
        <p:grpSpPr>
          <a:xfrm>
            <a:off x="10305302" y="5357597"/>
            <a:ext cx="718391" cy="731477"/>
            <a:chOff x="10319434" y="5424314"/>
            <a:chExt cx="718391" cy="731477"/>
          </a:xfrm>
        </p:grpSpPr>
        <p:sp>
          <p:nvSpPr>
            <p:cNvPr id="284" name="Google Shape;284;p16"/>
            <p:cNvSpPr/>
            <p:nvPr/>
          </p:nvSpPr>
          <p:spPr>
            <a:xfrm>
              <a:off x="10319434" y="5449737"/>
              <a:ext cx="706054" cy="706054"/>
            </a:xfrm>
            <a:prstGeom prst="ellipse">
              <a:avLst/>
            </a:prstGeom>
            <a:noFill/>
            <a:ln cap="flat" cmpd="sng" w="12700">
              <a:solidFill>
                <a:srgbClr val="00206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User network outline" id="285" name="Google Shape;285;p16"/>
            <p:cNvPicPr preferRelativeResize="0"/>
            <p:nvPr/>
          </p:nvPicPr>
          <p:blipFill rotWithShape="1">
            <a:blip r:embed="rId10">
              <a:alphaModFix/>
            </a:blip>
            <a:srcRect b="0" l="0" r="0" t="0"/>
            <a:stretch/>
          </p:blipFill>
          <p:spPr>
            <a:xfrm>
              <a:off x="10328959" y="5424314"/>
              <a:ext cx="708866" cy="708866"/>
            </a:xfrm>
            <a:prstGeom prst="rect">
              <a:avLst/>
            </a:prstGeom>
            <a:noFill/>
            <a:ln>
              <a:noFill/>
            </a:ln>
          </p:spPr>
        </p:pic>
      </p:grpSp>
      <p:sp>
        <p:nvSpPr>
          <p:cNvPr id="286" name="Google Shape;286;p16"/>
          <p:cNvSpPr txBox="1"/>
          <p:nvPr/>
        </p:nvSpPr>
        <p:spPr>
          <a:xfrm>
            <a:off x="10305302" y="6114497"/>
            <a:ext cx="76655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Calibri"/>
                <a:ea typeface="Calibri"/>
                <a:cs typeface="Calibri"/>
                <a:sym typeface="Calibri"/>
              </a:rPr>
              <a:t>Administration</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Communication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7"/>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Principle Impacts</a:t>
            </a:r>
            <a:endParaRPr sz="3200">
              <a:solidFill>
                <a:srgbClr val="4E4E63"/>
              </a:solidFill>
              <a:latin typeface="EB Garamond"/>
              <a:ea typeface="EB Garamond"/>
              <a:cs typeface="EB Garamond"/>
              <a:sym typeface="EB Garamond"/>
            </a:endParaRPr>
          </a:p>
        </p:txBody>
      </p:sp>
      <p:sp>
        <p:nvSpPr>
          <p:cNvPr id="293" name="Google Shape;293;p17"/>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294" name="Google Shape;294;p17"/>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295" name="Google Shape;295;p17"/>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296" name="Google Shape;296;p17"/>
          <p:cNvSpPr txBox="1"/>
          <p:nvPr/>
        </p:nvSpPr>
        <p:spPr>
          <a:xfrm>
            <a:off x="595854" y="2209672"/>
            <a:ext cx="10591240" cy="4187218"/>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Each team now has 45 minutes to complete its Principle Impact Form</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sp>
        <p:nvSpPr>
          <p:cNvPr id="297" name="Google Shape;297;p17"/>
          <p:cNvSpPr txBox="1"/>
          <p:nvPr/>
        </p:nvSpPr>
        <p:spPr>
          <a:xfrm>
            <a:off x="595854" y="1206837"/>
            <a:ext cx="9728210"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ENTER VISION STATEMENT HERE</a:t>
            </a:r>
            <a:endParaRPr sz="2800">
              <a:solidFill>
                <a:schemeClr val="dk1"/>
              </a:solidFill>
              <a:latin typeface="Open Sans"/>
              <a:ea typeface="Open Sans"/>
              <a:cs typeface="Open Sans"/>
              <a:sym typeface="Open Sans"/>
            </a:endParaRPr>
          </a:p>
        </p:txBody>
      </p:sp>
      <p:graphicFrame>
        <p:nvGraphicFramePr>
          <p:cNvPr id="298" name="Google Shape;298;p17"/>
          <p:cNvGraphicFramePr/>
          <p:nvPr/>
        </p:nvGraphicFramePr>
        <p:xfrm>
          <a:off x="1202625" y="3344086"/>
          <a:ext cx="3000000" cy="3000000"/>
        </p:xfrm>
        <a:graphic>
          <a:graphicData uri="http://schemas.openxmlformats.org/drawingml/2006/table">
            <a:tbl>
              <a:tblPr bandRow="1" firstRow="1">
                <a:noFill/>
                <a:tableStyleId>{4024A944-5091-4958-800E-0ADFB8524C70}</a:tableStyleId>
              </a:tblPr>
              <a:tblGrid>
                <a:gridCol w="1749125"/>
                <a:gridCol w="7372300"/>
              </a:tblGrid>
              <a:tr h="370850">
                <a:tc>
                  <a:txBody>
                    <a:bodyPr/>
                    <a:lstStyle/>
                    <a:p>
                      <a:pPr indent="0" lvl="0" marL="0" marR="0" rtl="0" algn="l">
                        <a:spcBef>
                          <a:spcPts val="0"/>
                        </a:spcBef>
                        <a:spcAft>
                          <a:spcPts val="0"/>
                        </a:spcAft>
                        <a:buNone/>
                      </a:pPr>
                      <a:r>
                        <a:rPr b="1" lang="en-US" sz="2000">
                          <a:latin typeface="Open Sans"/>
                          <a:ea typeface="Open Sans"/>
                          <a:cs typeface="Open Sans"/>
                          <a:sym typeface="Open Sans"/>
                        </a:rPr>
                        <a:t>Alignment</a:t>
                      </a:r>
                      <a:endParaRPr/>
                    </a:p>
                  </a:txBody>
                  <a:tcPr marT="45725" marB="45725" marR="91450" marL="91450" anchor="ctr"/>
                </a:tc>
                <a:tc>
                  <a:txBody>
                    <a:bodyPr/>
                    <a:lstStyle/>
                    <a:p>
                      <a:pPr indent="0" lvl="0" marL="0" marR="0" rtl="0" algn="l">
                        <a:spcBef>
                          <a:spcPts val="0"/>
                        </a:spcBef>
                        <a:spcAft>
                          <a:spcPts val="0"/>
                        </a:spcAft>
                        <a:buNone/>
                      </a:pPr>
                      <a:r>
                        <a:rPr lang="en-US" sz="2000">
                          <a:latin typeface="Open Sans"/>
                          <a:ea typeface="Open Sans"/>
                          <a:cs typeface="Open Sans"/>
                          <a:sym typeface="Open Sans"/>
                        </a:rPr>
                        <a:t>Does this draft vision statement support living out this vision point, or are they in conflict somehow? If in conflict, describe why and how. </a:t>
                      </a:r>
                      <a:endParaRPr/>
                    </a:p>
                  </a:txBody>
                  <a:tcPr marT="45725" marB="45725" marR="91450" marL="91450"/>
                </a:tc>
              </a:tr>
              <a:tr h="370850">
                <a:tc>
                  <a:txBody>
                    <a:bodyPr/>
                    <a:lstStyle/>
                    <a:p>
                      <a:pPr indent="0" lvl="0" marL="0" marR="0" rtl="0" algn="l">
                        <a:spcBef>
                          <a:spcPts val="0"/>
                        </a:spcBef>
                        <a:spcAft>
                          <a:spcPts val="0"/>
                        </a:spcAft>
                        <a:buNone/>
                      </a:pPr>
                      <a:r>
                        <a:rPr b="1" lang="en-US" sz="2000">
                          <a:latin typeface="Open Sans"/>
                          <a:ea typeface="Open Sans"/>
                          <a:cs typeface="Open Sans"/>
                          <a:sym typeface="Open Sans"/>
                        </a:rPr>
                        <a:t>Influence</a:t>
                      </a:r>
                      <a:endParaRPr/>
                    </a:p>
                  </a:txBody>
                  <a:tcPr marT="45725" marB="45725" marR="91450" marL="91450" anchor="ctr"/>
                </a:tc>
                <a:tc>
                  <a:txBody>
                    <a:bodyPr/>
                    <a:lstStyle/>
                    <a:p>
                      <a:pPr indent="0" lvl="0" marL="0" marR="0" rtl="0" algn="l">
                        <a:spcBef>
                          <a:spcPts val="0"/>
                        </a:spcBef>
                        <a:spcAft>
                          <a:spcPts val="0"/>
                        </a:spcAft>
                        <a:buNone/>
                      </a:pPr>
                      <a:r>
                        <a:rPr lang="en-US" sz="2000">
                          <a:latin typeface="Open Sans"/>
                          <a:ea typeface="Open Sans"/>
                          <a:cs typeface="Open Sans"/>
                          <a:sym typeface="Open Sans"/>
                        </a:rPr>
                        <a:t>How does this vision statement change our perspective, approach and goals at our Family of Parishes regarding this vision point? </a:t>
                      </a:r>
                      <a:endParaRPr/>
                    </a:p>
                  </a:txBody>
                  <a:tcPr marT="45725" marB="45725" marR="91450" marL="91450"/>
                </a:tc>
              </a:tr>
              <a:tr h="370850">
                <a:tc>
                  <a:txBody>
                    <a:bodyPr/>
                    <a:lstStyle/>
                    <a:p>
                      <a:pPr indent="0" lvl="0" marL="0" marR="0" rtl="0" algn="l">
                        <a:spcBef>
                          <a:spcPts val="0"/>
                        </a:spcBef>
                        <a:spcAft>
                          <a:spcPts val="0"/>
                        </a:spcAft>
                        <a:buNone/>
                      </a:pPr>
                      <a:r>
                        <a:rPr b="1" lang="en-US" sz="2000">
                          <a:latin typeface="Open Sans"/>
                          <a:ea typeface="Open Sans"/>
                          <a:cs typeface="Open Sans"/>
                          <a:sym typeface="Open Sans"/>
                        </a:rPr>
                        <a:t>Act</a:t>
                      </a:r>
                      <a:endParaRPr/>
                    </a:p>
                  </a:txBody>
                  <a:tcPr marT="45725" marB="45725" marR="91450" marL="91450" anchor="ctr"/>
                </a:tc>
                <a:tc>
                  <a:txBody>
                    <a:bodyPr/>
                    <a:lstStyle/>
                    <a:p>
                      <a:pPr indent="0" lvl="0" marL="0" marR="0" rtl="0" algn="l">
                        <a:spcBef>
                          <a:spcPts val="0"/>
                        </a:spcBef>
                        <a:spcAft>
                          <a:spcPts val="0"/>
                        </a:spcAft>
                        <a:buNone/>
                      </a:pPr>
                      <a:r>
                        <a:rPr lang="en-US" sz="2000">
                          <a:latin typeface="Open Sans"/>
                          <a:ea typeface="Open Sans"/>
                          <a:cs typeface="Open Sans"/>
                          <a:sym typeface="Open Sans"/>
                        </a:rPr>
                        <a:t>How does your Family act on this draft vision statement regarding this vision point? What must be done to make this happen? </a:t>
                      </a:r>
                      <a:endParaRPr/>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8"/>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305" name="Google Shape;305;p18"/>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306" name="Google Shape;306;p18"/>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307" name="Google Shape;307;p18"/>
          <p:cNvSpPr txBox="1"/>
          <p:nvPr/>
        </p:nvSpPr>
        <p:spPr>
          <a:xfrm>
            <a:off x="1231894" y="4822724"/>
            <a:ext cx="972821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Open Sans"/>
                <a:ea typeface="Open Sans"/>
                <a:cs typeface="Open Sans"/>
                <a:sym typeface="Open Sans"/>
              </a:rPr>
              <a:t>Break – 10 Minutes</a:t>
            </a:r>
            <a:endParaRPr b="1" sz="2800">
              <a:solidFill>
                <a:schemeClr val="dk1"/>
              </a:solidFill>
              <a:latin typeface="Open Sans"/>
              <a:ea typeface="Open Sans"/>
              <a:cs typeface="Open Sans"/>
              <a:sym typeface="Open Sans"/>
            </a:endParaRPr>
          </a:p>
          <a:p>
            <a:pPr indent="-279400" lvl="0" marL="457200" marR="0" rtl="0" algn="ctr">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pic>
        <p:nvPicPr>
          <p:cNvPr descr="Logo, icon&#10;&#10;Description automatically generated" id="308" name="Google Shape;308;p18"/>
          <p:cNvPicPr preferRelativeResize="0"/>
          <p:nvPr/>
        </p:nvPicPr>
        <p:blipFill rotWithShape="1">
          <a:blip r:embed="rId3">
            <a:alphaModFix/>
          </a:blip>
          <a:srcRect b="0" l="0" r="0" t="0"/>
          <a:stretch/>
        </p:blipFill>
        <p:spPr>
          <a:xfrm>
            <a:off x="0" y="2296410"/>
            <a:ext cx="12192000" cy="22651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9"/>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Principle Impacts</a:t>
            </a:r>
            <a:endParaRPr/>
          </a:p>
        </p:txBody>
      </p:sp>
      <p:sp>
        <p:nvSpPr>
          <p:cNvPr id="315" name="Google Shape;315;p19"/>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316" name="Google Shape;316;p19"/>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317" name="Google Shape;317;p19"/>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318" name="Google Shape;318;p19"/>
          <p:cNvSpPr txBox="1"/>
          <p:nvPr/>
        </p:nvSpPr>
        <p:spPr>
          <a:xfrm>
            <a:off x="595854" y="2174388"/>
            <a:ext cx="10591240" cy="4187218"/>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Team Reports:</a:t>
            </a:r>
            <a:endParaRPr/>
          </a:p>
          <a:p>
            <a:pPr indent="0" lvl="0" marL="0" marR="0" rtl="0" algn="l">
              <a:spcBef>
                <a:spcPts val="0"/>
              </a:spcBef>
              <a:spcAft>
                <a:spcPts val="0"/>
              </a:spcAft>
              <a:buNone/>
            </a:pPr>
            <a:r>
              <a:t/>
            </a:r>
            <a:endParaRPr b="1" sz="2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800">
                <a:solidFill>
                  <a:schemeClr val="dk1"/>
                </a:solidFill>
                <a:latin typeface="Open Sans"/>
                <a:ea typeface="Open Sans"/>
                <a:cs typeface="Open Sans"/>
                <a:sym typeface="Open Sans"/>
              </a:rPr>
              <a:t>What does this vision statement mean we will do differently going forward?</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800">
                <a:solidFill>
                  <a:schemeClr val="dk1"/>
                </a:solidFill>
                <a:latin typeface="Open Sans"/>
                <a:ea typeface="Open Sans"/>
                <a:cs typeface="Open Sans"/>
                <a:sym typeface="Open Sans"/>
              </a:rPr>
              <a:t>Is anything missing or misaligned?</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sp>
        <p:nvSpPr>
          <p:cNvPr id="319" name="Google Shape;319;p19"/>
          <p:cNvSpPr txBox="1"/>
          <p:nvPr/>
        </p:nvSpPr>
        <p:spPr>
          <a:xfrm>
            <a:off x="595854" y="1206837"/>
            <a:ext cx="9728210"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ENTER VISION STATEMENT HERE</a:t>
            </a:r>
            <a:endParaRPr sz="280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rgbClr val="E0B546"/>
                </a:solidFill>
                <a:latin typeface="Open Sans"/>
                <a:ea typeface="Open Sans"/>
                <a:cs typeface="Open Sans"/>
                <a:sym typeface="Open Sans"/>
              </a:rPr>
              <a:t>Principle Vision Review</a:t>
            </a:r>
            <a:endParaRPr b="0" i="0" sz="1400" u="none" cap="none" strike="noStrike">
              <a:solidFill>
                <a:srgbClr val="E0B546"/>
              </a:solidFill>
              <a:latin typeface="Open Sans"/>
              <a:ea typeface="Open Sans"/>
              <a:cs typeface="Open Sans"/>
              <a:sym typeface="Open Sans"/>
            </a:endParaRPr>
          </a:p>
        </p:txBody>
      </p:sp>
      <p:cxnSp>
        <p:nvCxnSpPr>
          <p:cNvPr id="71" name="Google Shape;71;p2"/>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72" name="Google Shape;72;p2"/>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73" name="Google Shape;73;p2"/>
          <p:cNvSpPr txBox="1"/>
          <p:nvPr/>
        </p:nvSpPr>
        <p:spPr>
          <a:xfrm>
            <a:off x="1231894" y="4822724"/>
            <a:ext cx="972821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Open Sans"/>
                <a:ea typeface="Open Sans"/>
                <a:cs typeface="Open Sans"/>
                <a:sym typeface="Open Sans"/>
              </a:rPr>
              <a:t>Welcome </a:t>
            </a:r>
            <a:endParaRPr/>
          </a:p>
          <a:p>
            <a:pPr indent="-279400" lvl="0" marL="457200" marR="0" rtl="0" algn="ctr">
              <a:spcBef>
                <a:spcPts val="0"/>
              </a:spcBef>
              <a:spcAft>
                <a:spcPts val="0"/>
              </a:spcAft>
              <a:buClr>
                <a:schemeClr val="dk1"/>
              </a:buClr>
              <a:buSzPts val="2800"/>
              <a:buFont typeface="Arial"/>
              <a:buNone/>
            </a:pPr>
            <a:r>
              <a:t/>
            </a:r>
            <a:endParaRPr b="0" i="0" sz="2800" u="none" cap="none" strike="noStrike">
              <a:solidFill>
                <a:schemeClr val="dk1"/>
              </a:solidFill>
              <a:latin typeface="Open Sans"/>
              <a:ea typeface="Open Sans"/>
              <a:cs typeface="Open Sans"/>
              <a:sym typeface="Open Sans"/>
            </a:endParaRPr>
          </a:p>
        </p:txBody>
      </p:sp>
      <p:pic>
        <p:nvPicPr>
          <p:cNvPr descr="Logo, icon&#10;&#10;Description automatically generated" id="74" name="Google Shape;74;p2"/>
          <p:cNvPicPr preferRelativeResize="0"/>
          <p:nvPr/>
        </p:nvPicPr>
        <p:blipFill rotWithShape="1">
          <a:blip r:embed="rId3">
            <a:alphaModFix/>
          </a:blip>
          <a:srcRect b="0" l="0" r="0" t="0"/>
          <a:stretch/>
        </p:blipFill>
        <p:spPr>
          <a:xfrm>
            <a:off x="0" y="2296410"/>
            <a:ext cx="12192000" cy="22651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0"/>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Principle Impacts</a:t>
            </a:r>
            <a:endParaRPr/>
          </a:p>
        </p:txBody>
      </p:sp>
      <p:sp>
        <p:nvSpPr>
          <p:cNvPr id="326" name="Google Shape;326;p20"/>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Vision Convocation</a:t>
            </a:r>
            <a:endParaRPr sz="1400">
              <a:solidFill>
                <a:srgbClr val="E0B546"/>
              </a:solidFill>
              <a:latin typeface="Open Sans"/>
              <a:ea typeface="Open Sans"/>
              <a:cs typeface="Open Sans"/>
              <a:sym typeface="Open Sans"/>
            </a:endParaRPr>
          </a:p>
        </p:txBody>
      </p:sp>
      <p:cxnSp>
        <p:nvCxnSpPr>
          <p:cNvPr id="327" name="Google Shape;327;p20"/>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328" name="Google Shape;328;p20"/>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329" name="Google Shape;329;p20"/>
          <p:cNvSpPr txBox="1"/>
          <p:nvPr/>
        </p:nvSpPr>
        <p:spPr>
          <a:xfrm>
            <a:off x="595854" y="2174388"/>
            <a:ext cx="10591240" cy="4187218"/>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Group Review of Impacts</a:t>
            </a:r>
            <a:endParaRPr/>
          </a:p>
          <a:p>
            <a:pPr indent="0" lvl="0" marL="0" marR="0" rtl="0" algn="l">
              <a:spcBef>
                <a:spcPts val="0"/>
              </a:spcBef>
              <a:spcAft>
                <a:spcPts val="0"/>
              </a:spcAft>
              <a:buNone/>
            </a:pPr>
            <a:r>
              <a:t/>
            </a:r>
            <a:endParaRPr b="1" sz="2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800">
                <a:solidFill>
                  <a:schemeClr val="dk1"/>
                </a:solidFill>
                <a:latin typeface="Open Sans"/>
                <a:ea typeface="Open Sans"/>
                <a:cs typeface="Open Sans"/>
                <a:sym typeface="Open Sans"/>
              </a:rPr>
              <a:t>What will we do more of? </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800">
                <a:solidFill>
                  <a:schemeClr val="dk1"/>
                </a:solidFill>
                <a:latin typeface="Open Sans"/>
                <a:ea typeface="Open Sans"/>
                <a:cs typeface="Open Sans"/>
                <a:sym typeface="Open Sans"/>
              </a:rPr>
              <a:t>What will we do less of to better live out this principle? </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800">
                <a:solidFill>
                  <a:schemeClr val="dk1"/>
                </a:solidFill>
                <a:latin typeface="Open Sans"/>
                <a:ea typeface="Open Sans"/>
                <a:cs typeface="Open Sans"/>
                <a:sym typeface="Open Sans"/>
              </a:rPr>
              <a:t>What will we stop doing? </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sp>
        <p:nvSpPr>
          <p:cNvPr id="330" name="Google Shape;330;p20"/>
          <p:cNvSpPr txBox="1"/>
          <p:nvPr/>
        </p:nvSpPr>
        <p:spPr>
          <a:xfrm>
            <a:off x="595854" y="1206837"/>
            <a:ext cx="9728210"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ENTER VISION STATEMENT HERE</a:t>
            </a:r>
            <a:endParaRPr sz="280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1"/>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337" name="Google Shape;337;p21"/>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338" name="Google Shape;338;p21"/>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339" name="Google Shape;339;p21"/>
          <p:cNvSpPr txBox="1"/>
          <p:nvPr/>
        </p:nvSpPr>
        <p:spPr>
          <a:xfrm>
            <a:off x="1231894" y="4822724"/>
            <a:ext cx="972821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Open Sans"/>
                <a:ea typeface="Open Sans"/>
                <a:cs typeface="Open Sans"/>
                <a:sym typeface="Open Sans"/>
              </a:rPr>
              <a:t>Next Steps</a:t>
            </a:r>
            <a:endParaRPr/>
          </a:p>
          <a:p>
            <a:pPr indent="-279400" lvl="0" marL="457200" marR="0" rtl="0" algn="ctr">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pic>
        <p:nvPicPr>
          <p:cNvPr descr="Logo, icon&#10;&#10;Description automatically generated" id="340" name="Google Shape;340;p21"/>
          <p:cNvPicPr preferRelativeResize="0"/>
          <p:nvPr/>
        </p:nvPicPr>
        <p:blipFill rotWithShape="1">
          <a:blip r:embed="rId3">
            <a:alphaModFix/>
          </a:blip>
          <a:srcRect b="0" l="0" r="0" t="0"/>
          <a:stretch/>
        </p:blipFill>
        <p:spPr>
          <a:xfrm>
            <a:off x="0" y="2296410"/>
            <a:ext cx="12192000" cy="22651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2"/>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Family Visioning</a:t>
            </a:r>
            <a:endParaRPr sz="3200">
              <a:solidFill>
                <a:srgbClr val="4E4E63"/>
              </a:solidFill>
              <a:latin typeface="EB Garamond"/>
              <a:ea typeface="EB Garamond"/>
              <a:cs typeface="EB Garamond"/>
              <a:sym typeface="EB Garamond"/>
            </a:endParaRPr>
          </a:p>
        </p:txBody>
      </p:sp>
      <p:sp>
        <p:nvSpPr>
          <p:cNvPr id="347" name="Google Shape;347;p22"/>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348" name="Google Shape;348;p22"/>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349" name="Google Shape;349;p22"/>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350" name="Google Shape;350;p22"/>
          <p:cNvSpPr txBox="1"/>
          <p:nvPr/>
        </p:nvSpPr>
        <p:spPr>
          <a:xfrm>
            <a:off x="556221" y="1102396"/>
            <a:ext cx="9728210"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Vision Confirmation</a:t>
            </a:r>
            <a:endParaRPr sz="2800">
              <a:solidFill>
                <a:schemeClr val="dk1"/>
              </a:solidFill>
              <a:latin typeface="Open Sans"/>
              <a:ea typeface="Open Sans"/>
              <a:cs typeface="Open Sans"/>
              <a:sym typeface="Open Sans"/>
            </a:endParaRPr>
          </a:p>
        </p:txBody>
      </p:sp>
      <p:sp>
        <p:nvSpPr>
          <p:cNvPr id="351" name="Google Shape;351;p22"/>
          <p:cNvSpPr txBox="1"/>
          <p:nvPr/>
        </p:nvSpPr>
        <p:spPr>
          <a:xfrm>
            <a:off x="639095" y="1806454"/>
            <a:ext cx="86382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Open Sans"/>
                <a:ea typeface="Open Sans"/>
                <a:cs typeface="Open Sans"/>
                <a:sym typeface="Open Sans"/>
              </a:rPr>
              <a:t>The Family Leadership Team (FLT) will confirm the vision statement or restart the vision process.</a:t>
            </a:r>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400">
                <a:solidFill>
                  <a:schemeClr val="dk1"/>
                </a:solidFill>
                <a:latin typeface="Open Sans"/>
                <a:ea typeface="Open Sans"/>
                <a:cs typeface="Open Sans"/>
                <a:sym typeface="Open Sans"/>
              </a:rPr>
              <a:t>Once confirmed, vision communication will begin.  </a:t>
            </a:r>
            <a:endParaRPr sz="2400">
              <a:solidFill>
                <a:schemeClr val="dk1"/>
              </a:solidFill>
              <a:latin typeface="Open Sans"/>
              <a:ea typeface="Open Sans"/>
              <a:cs typeface="Open Sans"/>
              <a:sym typeface="Open Sans"/>
            </a:endParaRPr>
          </a:p>
        </p:txBody>
      </p:sp>
      <p:grpSp>
        <p:nvGrpSpPr>
          <p:cNvPr id="352" name="Google Shape;352;p22"/>
          <p:cNvGrpSpPr/>
          <p:nvPr/>
        </p:nvGrpSpPr>
        <p:grpSpPr>
          <a:xfrm>
            <a:off x="9798231" y="2000785"/>
            <a:ext cx="1377254" cy="1494158"/>
            <a:chOff x="10284431" y="2137734"/>
            <a:chExt cx="1377254" cy="1494158"/>
          </a:xfrm>
        </p:grpSpPr>
        <p:grpSp>
          <p:nvGrpSpPr>
            <p:cNvPr id="353" name="Google Shape;353;p22"/>
            <p:cNvGrpSpPr/>
            <p:nvPr/>
          </p:nvGrpSpPr>
          <p:grpSpPr>
            <a:xfrm>
              <a:off x="10284431" y="2137734"/>
              <a:ext cx="1377254" cy="1494158"/>
              <a:chOff x="7313004" y="2603469"/>
              <a:chExt cx="1377254" cy="1494158"/>
            </a:xfrm>
          </p:grpSpPr>
          <p:sp>
            <p:nvSpPr>
              <p:cNvPr id="354" name="Google Shape;354;p22"/>
              <p:cNvSpPr/>
              <p:nvPr/>
            </p:nvSpPr>
            <p:spPr>
              <a:xfrm>
                <a:off x="7339522" y="3532038"/>
                <a:ext cx="1319816" cy="565589"/>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rgbClr val="BF8D2C"/>
                    </a:solidFill>
                    <a:latin typeface="Open Sans"/>
                    <a:ea typeface="Open Sans"/>
                    <a:cs typeface="Open Sans"/>
                    <a:sym typeface="Open Sans"/>
                  </a:rPr>
                  <a:t>VISION CONFIRMATION</a:t>
                </a:r>
                <a:endParaRPr/>
              </a:p>
            </p:txBody>
          </p:sp>
          <p:pic>
            <p:nvPicPr>
              <p:cNvPr descr="Users outline" id="355" name="Google Shape;355;p22"/>
              <p:cNvPicPr preferRelativeResize="0"/>
              <p:nvPr/>
            </p:nvPicPr>
            <p:blipFill rotWithShape="1">
              <a:blip r:embed="rId3">
                <a:alphaModFix/>
              </a:blip>
              <a:srcRect b="0" l="0" r="0" t="0"/>
              <a:stretch/>
            </p:blipFill>
            <p:spPr>
              <a:xfrm>
                <a:off x="7313004" y="2770008"/>
                <a:ext cx="914400" cy="914400"/>
              </a:xfrm>
              <a:prstGeom prst="rect">
                <a:avLst/>
              </a:prstGeom>
              <a:noFill/>
              <a:ln>
                <a:noFill/>
              </a:ln>
            </p:spPr>
          </p:pic>
          <p:pic>
            <p:nvPicPr>
              <p:cNvPr descr="Lights On with solid fill" id="356" name="Google Shape;356;p22"/>
              <p:cNvPicPr preferRelativeResize="0"/>
              <p:nvPr/>
            </p:nvPicPr>
            <p:blipFill rotWithShape="1">
              <a:blip r:embed="rId4">
                <a:alphaModFix/>
              </a:blip>
              <a:srcRect b="0" l="0" r="0" t="0"/>
              <a:stretch/>
            </p:blipFill>
            <p:spPr>
              <a:xfrm>
                <a:off x="7834342" y="2603469"/>
                <a:ext cx="313165" cy="313165"/>
              </a:xfrm>
              <a:prstGeom prst="rect">
                <a:avLst/>
              </a:prstGeom>
              <a:noFill/>
              <a:ln>
                <a:noFill/>
              </a:ln>
            </p:spPr>
          </p:pic>
          <p:pic>
            <p:nvPicPr>
              <p:cNvPr descr="Users outline" id="357" name="Google Shape;357;p22"/>
              <p:cNvPicPr preferRelativeResize="0"/>
              <p:nvPr/>
            </p:nvPicPr>
            <p:blipFill rotWithShape="1">
              <a:blip r:embed="rId3">
                <a:alphaModFix/>
              </a:blip>
              <a:srcRect b="0" l="0" r="0" t="0"/>
              <a:stretch/>
            </p:blipFill>
            <p:spPr>
              <a:xfrm>
                <a:off x="7775858" y="2769746"/>
                <a:ext cx="914400" cy="914400"/>
              </a:xfrm>
              <a:prstGeom prst="rect">
                <a:avLst/>
              </a:prstGeom>
              <a:noFill/>
              <a:ln>
                <a:noFill/>
              </a:ln>
            </p:spPr>
          </p:pic>
        </p:grpSp>
        <p:cxnSp>
          <p:nvCxnSpPr>
            <p:cNvPr id="358" name="Google Shape;358;p22"/>
            <p:cNvCxnSpPr/>
            <p:nvPr/>
          </p:nvCxnSpPr>
          <p:spPr>
            <a:xfrm>
              <a:off x="10971212" y="2716879"/>
              <a:ext cx="0" cy="45720"/>
            </a:xfrm>
            <a:prstGeom prst="straightConnector1">
              <a:avLst/>
            </a:prstGeom>
            <a:noFill/>
            <a:ln cap="flat" cmpd="sng" w="76200">
              <a:solidFill>
                <a:srgbClr val="BF8D2C"/>
              </a:solidFill>
              <a:prstDash val="solid"/>
              <a:miter lim="800000"/>
              <a:headEnd len="sm" w="sm" type="none"/>
              <a:tailEnd len="sm" w="sm" type="none"/>
            </a:ln>
          </p:spPr>
        </p:cxn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3"/>
          <p:cNvSpPr txBox="1"/>
          <p:nvPr/>
        </p:nvSpPr>
        <p:spPr>
          <a:xfrm>
            <a:off x="3473372" y="496394"/>
            <a:ext cx="52559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4E4E63"/>
                </a:solidFill>
                <a:latin typeface="EB Garamond"/>
                <a:ea typeface="EB Garamond"/>
                <a:cs typeface="EB Garamond"/>
                <a:sym typeface="EB Garamond"/>
              </a:rPr>
              <a:t>Vision Communication</a:t>
            </a:r>
            <a:endParaRPr sz="3200">
              <a:solidFill>
                <a:srgbClr val="4E4E63"/>
              </a:solidFill>
              <a:latin typeface="EB Garamond"/>
              <a:ea typeface="EB Garamond"/>
              <a:cs typeface="EB Garamond"/>
              <a:sym typeface="EB Garamond"/>
            </a:endParaRPr>
          </a:p>
        </p:txBody>
      </p:sp>
      <p:sp>
        <p:nvSpPr>
          <p:cNvPr id="365" name="Google Shape;365;p23"/>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366" name="Google Shape;366;p23"/>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367" name="Google Shape;367;p23"/>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grpSp>
        <p:nvGrpSpPr>
          <p:cNvPr id="368" name="Google Shape;368;p23"/>
          <p:cNvGrpSpPr/>
          <p:nvPr/>
        </p:nvGrpSpPr>
        <p:grpSpPr>
          <a:xfrm>
            <a:off x="577367" y="1061744"/>
            <a:ext cx="1889687" cy="1383150"/>
            <a:chOff x="9923758" y="3442886"/>
            <a:chExt cx="1921383" cy="1369116"/>
          </a:xfrm>
        </p:grpSpPr>
        <p:pic>
          <p:nvPicPr>
            <p:cNvPr id="369" name="Google Shape;369;p23"/>
            <p:cNvPicPr preferRelativeResize="0"/>
            <p:nvPr/>
          </p:nvPicPr>
          <p:blipFill rotWithShape="1">
            <a:blip r:embed="rId3">
              <a:alphaModFix/>
            </a:blip>
            <a:srcRect b="46063" l="0" r="0" t="16364"/>
            <a:stretch/>
          </p:blipFill>
          <p:spPr>
            <a:xfrm>
              <a:off x="9923758" y="3442886"/>
              <a:ext cx="1921383" cy="823387"/>
            </a:xfrm>
            <a:prstGeom prst="rect">
              <a:avLst/>
            </a:prstGeom>
            <a:noFill/>
            <a:ln>
              <a:noFill/>
            </a:ln>
          </p:spPr>
        </p:pic>
        <p:sp>
          <p:nvSpPr>
            <p:cNvPr id="370" name="Google Shape;370;p23"/>
            <p:cNvSpPr/>
            <p:nvPr/>
          </p:nvSpPr>
          <p:spPr>
            <a:xfrm>
              <a:off x="10059784" y="4138741"/>
              <a:ext cx="1714408" cy="673261"/>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BF8D2C"/>
                  </a:solidFill>
                  <a:latin typeface="Open Sans"/>
                  <a:ea typeface="Open Sans"/>
                  <a:cs typeface="Open Sans"/>
                  <a:sym typeface="Open Sans"/>
                </a:rPr>
                <a:t>VISION COMMUNICATION</a:t>
              </a:r>
              <a:endParaRPr/>
            </a:p>
          </p:txBody>
        </p:sp>
      </p:grpSp>
      <p:sp>
        <p:nvSpPr>
          <p:cNvPr id="371" name="Google Shape;371;p23"/>
          <p:cNvSpPr txBox="1"/>
          <p:nvPr/>
        </p:nvSpPr>
        <p:spPr>
          <a:xfrm>
            <a:off x="350640" y="2405943"/>
            <a:ext cx="2482256" cy="1569660"/>
          </a:xfrm>
          <a:prstGeom prst="rect">
            <a:avLst/>
          </a:prstGeom>
          <a:solidFill>
            <a:srgbClr val="CFD5E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“moves hearts to desire that preferred future and be willing to make the changes necessary” </a:t>
            </a: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Divine Renovation Workbook,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pp 60</a:t>
            </a:r>
            <a:endParaRPr/>
          </a:p>
        </p:txBody>
      </p:sp>
      <p:graphicFrame>
        <p:nvGraphicFramePr>
          <p:cNvPr id="372" name="Google Shape;372;p23"/>
          <p:cNvGraphicFramePr/>
          <p:nvPr/>
        </p:nvGraphicFramePr>
        <p:xfrm>
          <a:off x="3268516" y="1061744"/>
          <a:ext cx="3000000" cy="3000000"/>
        </p:xfrm>
        <a:graphic>
          <a:graphicData uri="http://schemas.openxmlformats.org/drawingml/2006/table">
            <a:tbl>
              <a:tblPr bandRow="1">
                <a:noFill/>
                <a:tableStyleId>{A62CC58D-1706-4BB3-A597-185108184375}</a:tableStyleId>
              </a:tblPr>
              <a:tblGrid>
                <a:gridCol w="1183200"/>
                <a:gridCol w="7421725"/>
              </a:tblGrid>
              <a:tr h="370850">
                <a:tc>
                  <a:txBody>
                    <a:bodyPr/>
                    <a:lstStyle/>
                    <a:p>
                      <a:pPr indent="0" lvl="0" marL="0" marR="0" rtl="0" algn="l">
                        <a:spcBef>
                          <a:spcPts val="0"/>
                        </a:spcBef>
                        <a:spcAft>
                          <a:spcPts val="0"/>
                        </a:spcAft>
                        <a:buNone/>
                      </a:pPr>
                      <a:r>
                        <a:rPr b="1" lang="en-US" sz="1800"/>
                        <a:t>Publish</a:t>
                      </a:r>
                      <a:endParaRPr/>
                    </a:p>
                  </a:txBody>
                  <a:tcPr marT="45725" marB="45725" marR="91450" marL="91450" anchor="ctr"/>
                </a:tc>
                <a:tc>
                  <a:txBody>
                    <a:bodyPr/>
                    <a:lstStyle/>
                    <a:p>
                      <a:pPr indent="0" lvl="0" marL="0" marR="0" rtl="0" algn="l">
                        <a:spcBef>
                          <a:spcPts val="0"/>
                        </a:spcBef>
                        <a:spcAft>
                          <a:spcPts val="0"/>
                        </a:spcAft>
                        <a:buNone/>
                      </a:pPr>
                      <a:r>
                        <a:rPr lang="en-US" sz="1800"/>
                        <a:t>Everywhere: Website(s), bulletin(s), letterhead, business cards, plus</a:t>
                      </a:r>
                      <a:endParaRPr/>
                    </a:p>
                    <a:p>
                      <a:pPr indent="0" lvl="0" marL="0" marR="0" rtl="0" algn="l">
                        <a:lnSpc>
                          <a:spcPct val="100000"/>
                        </a:lnSpc>
                        <a:spcBef>
                          <a:spcPts val="0"/>
                        </a:spcBef>
                        <a:spcAft>
                          <a:spcPts val="0"/>
                        </a:spcAft>
                        <a:buClr>
                          <a:schemeClr val="dk1"/>
                        </a:buClr>
                        <a:buSzPts val="1800"/>
                        <a:buFont typeface="Arial"/>
                        <a:buNone/>
                      </a:pPr>
                      <a:r>
                        <a:rPr b="1" lang="en-US" sz="1800"/>
                        <a:t>Five-Minute Rule! (Six Weeping Widows)</a:t>
                      </a:r>
                      <a:endParaRPr/>
                    </a:p>
                    <a:p>
                      <a:pPr indent="-285750" lvl="0" marL="285750" marR="0" rtl="0" algn="l">
                        <a:spcBef>
                          <a:spcPts val="0"/>
                        </a:spcBef>
                        <a:spcAft>
                          <a:spcPts val="0"/>
                        </a:spcAft>
                        <a:buClr>
                          <a:schemeClr val="dk1"/>
                        </a:buClr>
                        <a:buSzPts val="1800"/>
                        <a:buFont typeface="Arial"/>
                        <a:buChar char="•"/>
                      </a:pPr>
                      <a:r>
                        <a:rPr lang="en-US" sz="1800"/>
                        <a:t>Why vision matters</a:t>
                      </a:r>
                      <a:endParaRPr/>
                    </a:p>
                    <a:p>
                      <a:pPr indent="-285750" lvl="0" marL="285750" marR="0" rtl="0" algn="l">
                        <a:spcBef>
                          <a:spcPts val="0"/>
                        </a:spcBef>
                        <a:spcAft>
                          <a:spcPts val="0"/>
                        </a:spcAft>
                        <a:buClr>
                          <a:schemeClr val="dk1"/>
                        </a:buClr>
                        <a:buSzPts val="1800"/>
                        <a:buFont typeface="Arial"/>
                        <a:buChar char="•"/>
                      </a:pPr>
                      <a:r>
                        <a:rPr lang="en-US" sz="1800"/>
                        <a:t>Why this vision</a:t>
                      </a:r>
                      <a:endParaRPr/>
                    </a:p>
                    <a:p>
                      <a:pPr indent="-285750" lvl="0" marL="285750" marR="0" rtl="0" algn="l">
                        <a:spcBef>
                          <a:spcPts val="0"/>
                        </a:spcBef>
                        <a:spcAft>
                          <a:spcPts val="0"/>
                        </a:spcAft>
                        <a:buClr>
                          <a:schemeClr val="dk1"/>
                        </a:buClr>
                        <a:buSzPts val="1800"/>
                        <a:buFont typeface="Arial"/>
                        <a:buChar char="•"/>
                      </a:pPr>
                      <a:r>
                        <a:rPr lang="en-US" sz="1800"/>
                        <a:t>What this vision involves/impacts</a:t>
                      </a:r>
                      <a:endParaRPr/>
                    </a:p>
                  </a:txBody>
                  <a:tcPr marT="45725" marB="45725" marR="91450" marL="91450"/>
                </a:tc>
              </a:tr>
              <a:tr h="370850">
                <a:tc>
                  <a:txBody>
                    <a:bodyPr/>
                    <a:lstStyle/>
                    <a:p>
                      <a:pPr indent="0" lvl="0" marL="0" marR="0" rtl="0" algn="l">
                        <a:spcBef>
                          <a:spcPts val="0"/>
                        </a:spcBef>
                        <a:spcAft>
                          <a:spcPts val="0"/>
                        </a:spcAft>
                        <a:buNone/>
                      </a:pPr>
                      <a:r>
                        <a:rPr b="1" lang="en-US" sz="1800"/>
                        <a:t>Promote</a:t>
                      </a:r>
                      <a:endParaRPr/>
                    </a:p>
                  </a:txBody>
                  <a:tcPr marT="45725" marB="45725" marR="91450" marL="91450" anchor="ctr"/>
                </a:tc>
                <a:tc>
                  <a:txBody>
                    <a:bodyPr/>
                    <a:lstStyle/>
                    <a:p>
                      <a:pPr indent="0" lvl="0" marL="0" marR="0" rtl="0" algn="l">
                        <a:spcBef>
                          <a:spcPts val="0"/>
                        </a:spcBef>
                        <a:spcAft>
                          <a:spcPts val="0"/>
                        </a:spcAft>
                        <a:buClr>
                          <a:schemeClr val="dk1"/>
                        </a:buClr>
                        <a:buSzPts val="1800"/>
                        <a:buFont typeface="Arial"/>
                        <a:buNone/>
                      </a:pPr>
                      <a:r>
                        <a:rPr lang="en-US" sz="1800"/>
                        <a:t>Explain vision and its impacts to key people/influencers in your Family</a:t>
                      </a:r>
                      <a:endParaRPr/>
                    </a:p>
                    <a:p>
                      <a:pPr indent="-285750" lvl="0" marL="285750" marR="0" rtl="0" algn="l">
                        <a:spcBef>
                          <a:spcPts val="0"/>
                        </a:spcBef>
                        <a:spcAft>
                          <a:spcPts val="0"/>
                        </a:spcAft>
                        <a:buClr>
                          <a:schemeClr val="dk1"/>
                        </a:buClr>
                        <a:buSzPts val="1800"/>
                        <a:buFont typeface="Arial"/>
                        <a:buChar char="•"/>
                      </a:pPr>
                      <a:r>
                        <a:rPr lang="en-US" sz="1800"/>
                        <a:t>Family Pastoral Council and Family Finance Council</a:t>
                      </a:r>
                      <a:endParaRPr/>
                    </a:p>
                    <a:p>
                      <a:pPr indent="-285750" lvl="0" marL="285750" marR="0" rtl="0" algn="l">
                        <a:spcBef>
                          <a:spcPts val="0"/>
                        </a:spcBef>
                        <a:spcAft>
                          <a:spcPts val="0"/>
                        </a:spcAft>
                        <a:buClr>
                          <a:schemeClr val="dk1"/>
                        </a:buClr>
                        <a:buSzPts val="1800"/>
                        <a:buFont typeface="Arial"/>
                        <a:buChar char="•"/>
                      </a:pPr>
                      <a:r>
                        <a:rPr lang="en-US" sz="1800"/>
                        <a:t>Family staff</a:t>
                      </a:r>
                      <a:endParaRPr/>
                    </a:p>
                    <a:p>
                      <a:pPr indent="-285750" lvl="0" marL="285750" marR="0" rtl="0" algn="l">
                        <a:spcBef>
                          <a:spcPts val="0"/>
                        </a:spcBef>
                        <a:spcAft>
                          <a:spcPts val="0"/>
                        </a:spcAft>
                        <a:buClr>
                          <a:schemeClr val="dk1"/>
                        </a:buClr>
                        <a:buSzPts val="1800"/>
                        <a:buFont typeface="Arial"/>
                        <a:buChar char="•"/>
                      </a:pPr>
                      <a:r>
                        <a:rPr lang="en-US" sz="1800"/>
                        <a:t>Ministry leaders</a:t>
                      </a:r>
                      <a:endParaRPr/>
                    </a:p>
                    <a:p>
                      <a:pPr indent="-285750" lvl="0" marL="285750" marR="0" rtl="0" algn="l">
                        <a:spcBef>
                          <a:spcPts val="0"/>
                        </a:spcBef>
                        <a:spcAft>
                          <a:spcPts val="0"/>
                        </a:spcAft>
                        <a:buClr>
                          <a:schemeClr val="dk1"/>
                        </a:buClr>
                        <a:buSzPts val="1800"/>
                        <a:buFont typeface="Arial"/>
                        <a:buChar char="•"/>
                      </a:pPr>
                      <a:r>
                        <a:rPr lang="en-US" sz="1800"/>
                        <a:t>Parishioners/Town Halls</a:t>
                      </a:r>
                      <a:endParaRPr/>
                    </a:p>
                    <a:p>
                      <a:pPr indent="0" lvl="0" marL="0" marR="0" rtl="0" algn="l">
                        <a:spcBef>
                          <a:spcPts val="0"/>
                        </a:spcBef>
                        <a:spcAft>
                          <a:spcPts val="0"/>
                        </a:spcAft>
                        <a:buClr>
                          <a:schemeClr val="dk1"/>
                        </a:buClr>
                        <a:buSzPts val="1800"/>
                        <a:buFont typeface="Calibri"/>
                        <a:buNone/>
                      </a:pPr>
                      <a:r>
                        <a:rPr lang="en-US" sz="1800"/>
                        <a:t>All parish leaders should be able to explain your vision</a:t>
                      </a:r>
                      <a:endParaRPr/>
                    </a:p>
                  </a:txBody>
                  <a:tcPr marT="45725" marB="45725" marR="91450" marL="91450"/>
                </a:tc>
              </a:tr>
              <a:tr h="370850">
                <a:tc>
                  <a:txBody>
                    <a:bodyPr/>
                    <a:lstStyle/>
                    <a:p>
                      <a:pPr indent="0" lvl="0" marL="0" marR="0" rtl="0" algn="l">
                        <a:spcBef>
                          <a:spcPts val="0"/>
                        </a:spcBef>
                        <a:spcAft>
                          <a:spcPts val="0"/>
                        </a:spcAft>
                        <a:buNone/>
                      </a:pPr>
                      <a:r>
                        <a:rPr b="1" lang="en-US" sz="1800"/>
                        <a:t>Preach</a:t>
                      </a:r>
                      <a:endParaRPr/>
                    </a:p>
                  </a:txBody>
                  <a:tcPr marT="45725" marB="45725" marR="91450" marL="91450" anchor="ctr"/>
                </a:tc>
                <a:tc>
                  <a:txBody>
                    <a:bodyPr/>
                    <a:lstStyle/>
                    <a:p>
                      <a:pPr indent="0" lvl="0" marL="0" marR="0" rtl="0" algn="l">
                        <a:spcBef>
                          <a:spcPts val="0"/>
                        </a:spcBef>
                        <a:spcAft>
                          <a:spcPts val="0"/>
                        </a:spcAft>
                        <a:buNone/>
                      </a:pPr>
                      <a:r>
                        <a:rPr lang="en-US" sz="1800"/>
                        <a:t>At all Masses and in all locations, s</a:t>
                      </a:r>
                      <a:r>
                        <a:rPr lang="en-US" sz="1800"/>
                        <a:t>pecifically preach about the vision and its importance</a:t>
                      </a:r>
                      <a:endParaRPr/>
                    </a:p>
                    <a:p>
                      <a:pPr indent="0" lvl="0" marL="0" marR="0" rtl="0" algn="l">
                        <a:spcBef>
                          <a:spcPts val="0"/>
                        </a:spcBef>
                        <a:spcAft>
                          <a:spcPts val="0"/>
                        </a:spcAft>
                        <a:buNone/>
                      </a:pPr>
                      <a:r>
                        <a:rPr lang="en-US" sz="1800"/>
                        <a:t>Define key themes from this vision for all preachers to use </a:t>
                      </a:r>
                      <a:r>
                        <a:rPr i="1" lang="en-US" sz="1800"/>
                        <a:t>ongoing</a:t>
                      </a:r>
                      <a:endParaRPr/>
                    </a:p>
                    <a:p>
                      <a:pPr indent="0" lvl="0" marL="0" marR="0" rtl="0" algn="l">
                        <a:spcBef>
                          <a:spcPts val="0"/>
                        </a:spcBef>
                        <a:spcAft>
                          <a:spcPts val="0"/>
                        </a:spcAft>
                        <a:buNone/>
                      </a:pPr>
                      <a:r>
                        <a:rPr i="0" lang="en-US" sz="1800"/>
                        <a:t>Refer to </a:t>
                      </a:r>
                      <a:r>
                        <a:rPr lang="en-US" sz="1800"/>
                        <a:t>v</a:t>
                      </a:r>
                      <a:r>
                        <a:rPr i="0" lang="en-US" sz="1800"/>
                        <a:t>ision when communicating changes</a:t>
                      </a:r>
                      <a:endParaRPr/>
                    </a:p>
                  </a:txBody>
                  <a:tcPr marT="45725" marB="45725" marR="91450" marL="91450"/>
                </a:tc>
              </a:tr>
              <a:tr h="370850">
                <a:tc>
                  <a:txBody>
                    <a:bodyPr/>
                    <a:lstStyle/>
                    <a:p>
                      <a:pPr indent="0" lvl="0" marL="0" marR="0" rtl="0" algn="l">
                        <a:spcBef>
                          <a:spcPts val="0"/>
                        </a:spcBef>
                        <a:spcAft>
                          <a:spcPts val="0"/>
                        </a:spcAft>
                        <a:buNone/>
                      </a:pPr>
                      <a:r>
                        <a:rPr b="1" lang="en-US" sz="1800"/>
                        <a:t>Persevere</a:t>
                      </a:r>
                      <a:endParaRPr/>
                    </a:p>
                  </a:txBody>
                  <a:tcPr marT="45725" marB="45725" marR="91450" marL="91450" anchor="ctr"/>
                </a:tc>
                <a:tc>
                  <a:txBody>
                    <a:bodyPr/>
                    <a:lstStyle/>
                    <a:p>
                      <a:pPr indent="0" lvl="0" marL="0" marR="0" rtl="0" algn="l">
                        <a:spcBef>
                          <a:spcPts val="0"/>
                        </a:spcBef>
                        <a:spcAft>
                          <a:spcPts val="0"/>
                        </a:spcAft>
                        <a:buNone/>
                      </a:pPr>
                      <a:r>
                        <a:rPr lang="en-US" sz="1800"/>
                        <a:t>Vision is communicated continually, over time. </a:t>
                      </a:r>
                      <a:endParaRPr/>
                    </a:p>
                    <a:p>
                      <a:pPr indent="0" lvl="0" marL="0" marR="0" rtl="0" algn="l">
                        <a:spcBef>
                          <a:spcPts val="0"/>
                        </a:spcBef>
                        <a:spcAft>
                          <a:spcPts val="0"/>
                        </a:spcAft>
                        <a:buNone/>
                      </a:pPr>
                      <a:r>
                        <a:rPr b="1" i="1" lang="en-US" sz="1800"/>
                        <a:t>It takes years to change hearts.  </a:t>
                      </a:r>
                      <a:r>
                        <a:rPr lang="en-US" sz="1800"/>
                        <a:t> </a:t>
                      </a:r>
                      <a:endParaRPr/>
                    </a:p>
                  </a:txBody>
                  <a:tcPr marT="45725" marB="45725" marR="91450" marL="91450"/>
                </a:tc>
              </a:tr>
              <a:tr h="370850">
                <a:tc>
                  <a:txBody>
                    <a:bodyPr/>
                    <a:lstStyle/>
                    <a:p>
                      <a:pPr indent="0" lvl="0" marL="0" marR="0" rtl="0" algn="l">
                        <a:spcBef>
                          <a:spcPts val="0"/>
                        </a:spcBef>
                        <a:spcAft>
                          <a:spcPts val="0"/>
                        </a:spcAft>
                        <a:buNone/>
                      </a:pPr>
                      <a:r>
                        <a:rPr b="1" lang="en-US" sz="1800"/>
                        <a:t>Patience</a:t>
                      </a:r>
                      <a:endParaRPr/>
                    </a:p>
                  </a:txBody>
                  <a:tcPr marT="45725" marB="45725" marR="91450" marL="91450" anchor="ctr"/>
                </a:tc>
                <a:tc>
                  <a:txBody>
                    <a:bodyPr/>
                    <a:lstStyle/>
                    <a:p>
                      <a:pPr indent="0" lvl="0" marL="0" marR="0" rtl="0" algn="l">
                        <a:spcBef>
                          <a:spcPts val="0"/>
                        </a:spcBef>
                        <a:spcAft>
                          <a:spcPts val="0"/>
                        </a:spcAft>
                        <a:buNone/>
                      </a:pPr>
                      <a:r>
                        <a:rPr b="1" lang="en-US" sz="1800"/>
                        <a:t>Expect resistance</a:t>
                      </a:r>
                      <a:r>
                        <a:rPr lang="en-US" sz="1800"/>
                        <a:t>.  </a:t>
                      </a:r>
                      <a:endParaRPr/>
                    </a:p>
                  </a:txBody>
                  <a:tcPr marT="45725" marB="45725" marR="91450" marL="91450"/>
                </a:tc>
              </a:tr>
            </a:tbl>
          </a:graphicData>
        </a:graphic>
      </p:graphicFrame>
      <p:sp>
        <p:nvSpPr>
          <p:cNvPr id="373" name="Google Shape;373;p23"/>
          <p:cNvSpPr txBox="1"/>
          <p:nvPr/>
        </p:nvSpPr>
        <p:spPr>
          <a:xfrm>
            <a:off x="350650" y="4314901"/>
            <a:ext cx="2482200" cy="1954800"/>
          </a:xfrm>
          <a:prstGeom prst="rect">
            <a:avLst/>
          </a:prstGeom>
          <a:solidFill>
            <a:srgbClr val="E9EB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0000"/>
                </a:solidFill>
                <a:latin typeface="Calibri"/>
                <a:ea typeface="Calibri"/>
                <a:cs typeface="Calibri"/>
                <a:sym typeface="Calibri"/>
              </a:rPr>
              <a:t>“Great vision communication usually means heartfelt messages are coming from real human beings.”    </a:t>
            </a:r>
            <a:endParaRPr i="1" sz="1800">
              <a:solidFill>
                <a:srgbClr val="000000"/>
              </a:solidFill>
              <a:latin typeface="Calibri"/>
              <a:ea typeface="Calibri"/>
              <a:cs typeface="Calibri"/>
              <a:sym typeface="Calibri"/>
            </a:endParaRPr>
          </a:p>
          <a:p>
            <a:pPr indent="0" lvl="0" marL="0" marR="0" rtl="0" algn="l">
              <a:spcBef>
                <a:spcPts val="0"/>
              </a:spcBef>
              <a:spcAft>
                <a:spcPts val="0"/>
              </a:spcAft>
              <a:buNone/>
            </a:pPr>
            <a:r>
              <a:rPr i="0" lang="en-US" sz="1300">
                <a:solidFill>
                  <a:srgbClr val="000000"/>
                </a:solidFill>
                <a:latin typeface="Calibri"/>
                <a:ea typeface="Calibri"/>
                <a:cs typeface="Calibri"/>
                <a:sym typeface="Calibri"/>
              </a:rPr>
              <a:t>John P. Kotter</a:t>
            </a:r>
            <a:endParaRPr i="0" sz="1500">
              <a:solidFill>
                <a:srgbClr val="000000"/>
              </a:solidFill>
              <a:latin typeface="Calibri"/>
              <a:ea typeface="Calibri"/>
              <a:cs typeface="Calibri"/>
              <a:sym typeface="Calibri"/>
            </a:endParaRPr>
          </a:p>
        </p:txBody>
      </p:sp>
      <p:sp>
        <p:nvSpPr>
          <p:cNvPr id="374" name="Google Shape;374;p23"/>
          <p:cNvSpPr txBox="1"/>
          <p:nvPr/>
        </p:nvSpPr>
        <p:spPr>
          <a:xfrm>
            <a:off x="1149534" y="6493200"/>
            <a:ext cx="97849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While vision communication will be executed by the staff, all of us have a role in communicating vision!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24"/>
          <p:cNvPicPr preferRelativeResize="0"/>
          <p:nvPr/>
        </p:nvPicPr>
        <p:blipFill rotWithShape="1">
          <a:blip r:embed="rId3">
            <a:alphaModFix/>
          </a:blip>
          <a:srcRect b="0" l="0" r="0" t="0"/>
          <a:stretch/>
        </p:blipFill>
        <p:spPr>
          <a:xfrm>
            <a:off x="4989467" y="0"/>
            <a:ext cx="2224213" cy="2177876"/>
          </a:xfrm>
          <a:prstGeom prst="rect">
            <a:avLst/>
          </a:prstGeom>
          <a:noFill/>
          <a:ln>
            <a:noFill/>
          </a:ln>
        </p:spPr>
      </p:pic>
      <p:pic>
        <p:nvPicPr>
          <p:cNvPr id="381" name="Google Shape;381;p24"/>
          <p:cNvPicPr preferRelativeResize="0"/>
          <p:nvPr/>
        </p:nvPicPr>
        <p:blipFill rotWithShape="1">
          <a:blip r:embed="rId3">
            <a:alphaModFix/>
          </a:blip>
          <a:srcRect b="0" l="0" r="0" t="0"/>
          <a:stretch/>
        </p:blipFill>
        <p:spPr>
          <a:xfrm rot="10800000">
            <a:off x="4989467" y="4680124"/>
            <a:ext cx="2224213" cy="2177876"/>
          </a:xfrm>
          <a:prstGeom prst="rect">
            <a:avLst/>
          </a:prstGeom>
          <a:noFill/>
          <a:ln>
            <a:noFill/>
          </a:ln>
        </p:spPr>
      </p:pic>
      <p:pic>
        <p:nvPicPr>
          <p:cNvPr id="382" name="Google Shape;382;p24"/>
          <p:cNvPicPr preferRelativeResize="0"/>
          <p:nvPr/>
        </p:nvPicPr>
        <p:blipFill rotWithShape="1">
          <a:blip r:embed="rId4">
            <a:alphaModFix/>
          </a:blip>
          <a:srcRect b="0" l="0" r="0" t="0"/>
          <a:stretch/>
        </p:blipFill>
        <p:spPr>
          <a:xfrm>
            <a:off x="0" y="5516283"/>
            <a:ext cx="2105360" cy="1594970"/>
          </a:xfrm>
          <a:prstGeom prst="rect">
            <a:avLst/>
          </a:prstGeom>
          <a:noFill/>
          <a:ln>
            <a:noFill/>
          </a:ln>
        </p:spPr>
      </p:pic>
      <p:sp>
        <p:nvSpPr>
          <p:cNvPr id="383" name="Google Shape;383;p24"/>
          <p:cNvSpPr/>
          <p:nvPr/>
        </p:nvSpPr>
        <p:spPr>
          <a:xfrm>
            <a:off x="2638425" y="1304925"/>
            <a:ext cx="6924676" cy="455201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Mary, Mother of the Church and our Mother,</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present our prayer of thanksgiving to your Son.</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Beg from Him the graces we need to be faithful disciples</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who follow Him with enthusiasm and joy.</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May our witness to the love of God bear fruit</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in our archdiocese, parishes, homes and hearts.</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Teach us to be God’s joyful witnesses,</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to radiate Christ in all we do,</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so that all people might know, love and follow your Son</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through this life and into the next.</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Amen.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3"/>
          <p:cNvPicPr preferRelativeResize="0"/>
          <p:nvPr/>
        </p:nvPicPr>
        <p:blipFill rotWithShape="1">
          <a:blip r:embed="rId3">
            <a:alphaModFix/>
          </a:blip>
          <a:srcRect b="0" l="0" r="0" t="0"/>
          <a:stretch/>
        </p:blipFill>
        <p:spPr>
          <a:xfrm>
            <a:off x="4989467" y="0"/>
            <a:ext cx="2224213" cy="2177876"/>
          </a:xfrm>
          <a:prstGeom prst="rect">
            <a:avLst/>
          </a:prstGeom>
          <a:noFill/>
          <a:ln>
            <a:noFill/>
          </a:ln>
        </p:spPr>
      </p:pic>
      <p:pic>
        <p:nvPicPr>
          <p:cNvPr id="81" name="Google Shape;81;p3"/>
          <p:cNvPicPr preferRelativeResize="0"/>
          <p:nvPr/>
        </p:nvPicPr>
        <p:blipFill rotWithShape="1">
          <a:blip r:embed="rId3">
            <a:alphaModFix/>
          </a:blip>
          <a:srcRect b="0" l="0" r="0" t="0"/>
          <a:stretch/>
        </p:blipFill>
        <p:spPr>
          <a:xfrm rot="10800000">
            <a:off x="4989467" y="4680124"/>
            <a:ext cx="2224213" cy="2177876"/>
          </a:xfrm>
          <a:prstGeom prst="rect">
            <a:avLst/>
          </a:prstGeom>
          <a:noFill/>
          <a:ln>
            <a:noFill/>
          </a:ln>
        </p:spPr>
      </p:pic>
      <p:pic>
        <p:nvPicPr>
          <p:cNvPr id="82" name="Google Shape;82;p3"/>
          <p:cNvPicPr preferRelativeResize="0"/>
          <p:nvPr/>
        </p:nvPicPr>
        <p:blipFill rotWithShape="1">
          <a:blip r:embed="rId4">
            <a:alphaModFix/>
          </a:blip>
          <a:srcRect b="0" l="0" r="0" t="0"/>
          <a:stretch/>
        </p:blipFill>
        <p:spPr>
          <a:xfrm>
            <a:off x="0" y="5516283"/>
            <a:ext cx="2105360" cy="1594970"/>
          </a:xfrm>
          <a:prstGeom prst="rect">
            <a:avLst/>
          </a:prstGeom>
          <a:noFill/>
          <a:ln>
            <a:noFill/>
          </a:ln>
        </p:spPr>
      </p:pic>
      <p:sp>
        <p:nvSpPr>
          <p:cNvPr id="83" name="Google Shape;83;p3"/>
          <p:cNvSpPr/>
          <p:nvPr/>
        </p:nvSpPr>
        <p:spPr>
          <a:xfrm>
            <a:off x="2638425" y="1304925"/>
            <a:ext cx="6924676" cy="455201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Mary, Mother of the Church and our Mother,</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present our prayer of thanksgiving to your Son.</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Beg from Him the graces we need to be faithful disciples</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who follow Him with enthusiasm and joy.</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May our witness to the love of God bear fruit</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in our archdiocese, parishes, homes and hearts.</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Teach us to be God’s joyful witnesses,</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to radiate Christ in all we do,</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so that all people might know, love and follow your Son</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through this life and into the next.</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Amen.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rgbClr val="E0B546"/>
                </a:solidFill>
                <a:latin typeface="Open Sans"/>
                <a:ea typeface="Open Sans"/>
                <a:cs typeface="Open Sans"/>
                <a:sym typeface="Open Sans"/>
              </a:rPr>
              <a:t>Principle Vision Review</a:t>
            </a:r>
            <a:endParaRPr b="0" i="0" sz="1400" u="none" cap="none" strike="noStrike">
              <a:solidFill>
                <a:srgbClr val="E0B546"/>
              </a:solidFill>
              <a:latin typeface="Open Sans"/>
              <a:ea typeface="Open Sans"/>
              <a:cs typeface="Open Sans"/>
              <a:sym typeface="Open Sans"/>
            </a:endParaRPr>
          </a:p>
        </p:txBody>
      </p:sp>
      <p:cxnSp>
        <p:nvCxnSpPr>
          <p:cNvPr id="90" name="Google Shape;90;p4"/>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91" name="Google Shape;91;p4"/>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92" name="Google Shape;92;p4"/>
          <p:cNvSpPr txBox="1"/>
          <p:nvPr/>
        </p:nvSpPr>
        <p:spPr>
          <a:xfrm>
            <a:off x="1231894" y="4822724"/>
            <a:ext cx="9728100" cy="95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Open Sans"/>
                <a:ea typeface="Open Sans"/>
                <a:cs typeface="Open Sans"/>
                <a:sym typeface="Open Sans"/>
              </a:rPr>
              <a:t>What </a:t>
            </a:r>
            <a:r>
              <a:rPr b="1" lang="en-US" sz="2800">
                <a:solidFill>
                  <a:schemeClr val="dk1"/>
                </a:solidFill>
                <a:latin typeface="Open Sans"/>
                <a:ea typeface="Open Sans"/>
                <a:cs typeface="Open Sans"/>
                <a:sym typeface="Open Sans"/>
              </a:rPr>
              <a:t>I</a:t>
            </a:r>
            <a:r>
              <a:rPr b="1" i="0" lang="en-US" sz="2800" u="none" cap="none" strike="noStrike">
                <a:solidFill>
                  <a:schemeClr val="dk1"/>
                </a:solidFill>
                <a:latin typeface="Open Sans"/>
                <a:ea typeface="Open Sans"/>
                <a:cs typeface="Open Sans"/>
                <a:sym typeface="Open Sans"/>
              </a:rPr>
              <a:t>s Vision?</a:t>
            </a:r>
            <a:endParaRPr/>
          </a:p>
          <a:p>
            <a:pPr indent="-279400" lvl="0" marL="457200" marR="0" rtl="0" algn="ctr">
              <a:spcBef>
                <a:spcPts val="0"/>
              </a:spcBef>
              <a:spcAft>
                <a:spcPts val="0"/>
              </a:spcAft>
              <a:buClr>
                <a:schemeClr val="dk1"/>
              </a:buClr>
              <a:buSzPts val="2800"/>
              <a:buFont typeface="Arial"/>
              <a:buNone/>
            </a:pPr>
            <a:r>
              <a:t/>
            </a:r>
            <a:endParaRPr b="0" i="0" sz="2800" u="none" cap="none" strike="noStrike">
              <a:solidFill>
                <a:schemeClr val="dk1"/>
              </a:solidFill>
              <a:latin typeface="Open Sans"/>
              <a:ea typeface="Open Sans"/>
              <a:cs typeface="Open Sans"/>
              <a:sym typeface="Open Sans"/>
            </a:endParaRPr>
          </a:p>
        </p:txBody>
      </p:sp>
      <p:pic>
        <p:nvPicPr>
          <p:cNvPr descr="Logo, icon&#10;&#10;Description automatically generated" id="93" name="Google Shape;93;p4"/>
          <p:cNvPicPr preferRelativeResize="0"/>
          <p:nvPr/>
        </p:nvPicPr>
        <p:blipFill rotWithShape="1">
          <a:blip r:embed="rId3">
            <a:alphaModFix/>
          </a:blip>
          <a:srcRect b="0" l="0" r="0" t="0"/>
          <a:stretch/>
        </p:blipFill>
        <p:spPr>
          <a:xfrm>
            <a:off x="0" y="2296410"/>
            <a:ext cx="12192000" cy="22651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4E4E63"/>
                </a:solidFill>
                <a:latin typeface="EB Garamond"/>
                <a:ea typeface="EB Garamond"/>
                <a:cs typeface="EB Garamond"/>
                <a:sym typeface="EB Garamond"/>
              </a:rPr>
              <a:t>Vision</a:t>
            </a:r>
            <a:endParaRPr b="0" i="0" sz="3200" u="none" cap="none" strike="noStrike">
              <a:solidFill>
                <a:srgbClr val="4E4E63"/>
              </a:solidFill>
              <a:latin typeface="EB Garamond"/>
              <a:ea typeface="EB Garamond"/>
              <a:cs typeface="EB Garamond"/>
              <a:sym typeface="EB Garamond"/>
            </a:endParaRPr>
          </a:p>
        </p:txBody>
      </p:sp>
      <p:sp>
        <p:nvSpPr>
          <p:cNvPr id="100" name="Google Shape;100;p5"/>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rgbClr val="E0B546"/>
                </a:solidFill>
                <a:latin typeface="Open Sans"/>
                <a:ea typeface="Open Sans"/>
                <a:cs typeface="Open Sans"/>
                <a:sym typeface="Open Sans"/>
              </a:rPr>
              <a:t>Principle Vision Review</a:t>
            </a:r>
            <a:endParaRPr b="0" i="0" sz="1400" u="none" cap="none" strike="noStrike">
              <a:solidFill>
                <a:srgbClr val="E0B546"/>
              </a:solidFill>
              <a:latin typeface="Open Sans"/>
              <a:ea typeface="Open Sans"/>
              <a:cs typeface="Open Sans"/>
              <a:sym typeface="Open Sans"/>
            </a:endParaRPr>
          </a:p>
        </p:txBody>
      </p:sp>
      <p:cxnSp>
        <p:nvCxnSpPr>
          <p:cNvPr id="101" name="Google Shape;101;p5"/>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02" name="Google Shape;102;p5"/>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03" name="Google Shape;103;p5"/>
          <p:cNvSpPr txBox="1"/>
          <p:nvPr/>
        </p:nvSpPr>
        <p:spPr>
          <a:xfrm>
            <a:off x="556221" y="1369519"/>
            <a:ext cx="10591240" cy="5280436"/>
          </a:xfrm>
          <a:prstGeom prst="rect">
            <a:avLst/>
          </a:prstGeom>
          <a:noFill/>
          <a:ln>
            <a:noFill/>
          </a:ln>
        </p:spPr>
        <p:txBody>
          <a:bodyPr anchorCtr="0" anchor="t" bIns="45700" lIns="91425" spcFirstLastPara="1" rIns="91425" wrap="square" tIns="45700">
            <a:normAutofit lnSpcReduction="10000"/>
          </a:bodyPr>
          <a:lstStyle/>
          <a:p>
            <a:pPr indent="0" lvl="0" marL="0" marR="0" rtl="0" algn="l">
              <a:spcBef>
                <a:spcPts val="0"/>
              </a:spcBef>
              <a:spcAft>
                <a:spcPts val="0"/>
              </a:spcAft>
              <a:buNone/>
            </a:pPr>
            <a:r>
              <a:rPr b="1" i="0" lang="en-US" sz="2800" u="none" cap="none" strike="noStrike">
                <a:solidFill>
                  <a:schemeClr val="dk1"/>
                </a:solidFill>
                <a:latin typeface="Open Sans"/>
                <a:ea typeface="Open Sans"/>
                <a:cs typeface="Open Sans"/>
                <a:sym typeface="Open Sans"/>
              </a:rPr>
              <a:t>What is a </a:t>
            </a:r>
            <a:r>
              <a:rPr b="1" lang="en-US" sz="2800">
                <a:solidFill>
                  <a:schemeClr val="dk1"/>
                </a:solidFill>
                <a:latin typeface="Open Sans"/>
                <a:ea typeface="Open Sans"/>
                <a:cs typeface="Open Sans"/>
                <a:sym typeface="Open Sans"/>
              </a:rPr>
              <a:t>v</a:t>
            </a:r>
            <a:r>
              <a:rPr b="1" i="0" lang="en-US" sz="2800" u="none" cap="none" strike="noStrike">
                <a:solidFill>
                  <a:schemeClr val="dk1"/>
                </a:solidFill>
                <a:latin typeface="Open Sans"/>
                <a:ea typeface="Open Sans"/>
                <a:cs typeface="Open Sans"/>
                <a:sym typeface="Open Sans"/>
              </a:rPr>
              <a:t>ision </a:t>
            </a:r>
            <a:r>
              <a:rPr b="1" lang="en-US" sz="2800">
                <a:solidFill>
                  <a:schemeClr val="dk1"/>
                </a:solidFill>
                <a:latin typeface="Open Sans"/>
                <a:ea typeface="Open Sans"/>
                <a:cs typeface="Open Sans"/>
                <a:sym typeface="Open Sans"/>
              </a:rPr>
              <a:t>s</a:t>
            </a:r>
            <a:r>
              <a:rPr b="1" i="0" lang="en-US" sz="2800" u="none" cap="none" strike="noStrike">
                <a:solidFill>
                  <a:schemeClr val="dk1"/>
                </a:solidFill>
                <a:latin typeface="Open Sans"/>
                <a:ea typeface="Open Sans"/>
                <a:cs typeface="Open Sans"/>
                <a:sym typeface="Open Sans"/>
              </a:rPr>
              <a:t>tatement?</a:t>
            </a:r>
            <a:endParaRPr sz="2800"/>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Open Sans"/>
                <a:ea typeface="Open Sans"/>
                <a:cs typeface="Open Sans"/>
                <a:sym typeface="Open Sans"/>
              </a:rPr>
              <a:t>A short, concise statement that encapsulates a clear, </a:t>
            </a:r>
            <a:r>
              <a:rPr b="1" lang="en-US" sz="2800">
                <a:solidFill>
                  <a:schemeClr val="dk1"/>
                </a:solidFill>
                <a:latin typeface="Open Sans"/>
                <a:ea typeface="Open Sans"/>
                <a:cs typeface="Open Sans"/>
                <a:sym typeface="Open Sans"/>
              </a:rPr>
              <a:t>aspirational stretch goal </a:t>
            </a:r>
            <a:r>
              <a:rPr lang="en-US" sz="2800">
                <a:solidFill>
                  <a:schemeClr val="dk1"/>
                </a:solidFill>
                <a:latin typeface="Open Sans"/>
                <a:ea typeface="Open Sans"/>
                <a:cs typeface="Open Sans"/>
                <a:sym typeface="Open Sans"/>
              </a:rPr>
              <a:t>as foundation for future direction.</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Open Sans"/>
                <a:ea typeface="Open Sans"/>
                <a:cs typeface="Open Sans"/>
                <a:sym typeface="Open Sans"/>
              </a:rPr>
              <a:t>Defines </a:t>
            </a:r>
            <a:r>
              <a:rPr b="1" lang="en-US" sz="2800">
                <a:solidFill>
                  <a:schemeClr val="dk1"/>
                </a:solidFill>
                <a:latin typeface="Open Sans"/>
                <a:ea typeface="Open Sans"/>
                <a:cs typeface="Open Sans"/>
                <a:sym typeface="Open Sans"/>
              </a:rPr>
              <a:t>priorities</a:t>
            </a:r>
            <a:r>
              <a:rPr lang="en-US" sz="2800">
                <a:solidFill>
                  <a:schemeClr val="dk1"/>
                </a:solidFill>
                <a:latin typeface="Open Sans"/>
                <a:ea typeface="Open Sans"/>
                <a:cs typeface="Open Sans"/>
                <a:sym typeface="Open Sans"/>
              </a:rPr>
              <a:t> for parish resources, facilities and funds.</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Open Sans"/>
                <a:ea typeface="Open Sans"/>
                <a:cs typeface="Open Sans"/>
                <a:sym typeface="Open Sans"/>
              </a:rPr>
              <a:t>Allows leadership to </a:t>
            </a:r>
            <a:r>
              <a:rPr b="1" lang="en-US" sz="2800">
                <a:solidFill>
                  <a:schemeClr val="dk1"/>
                </a:solidFill>
                <a:latin typeface="Open Sans"/>
                <a:ea typeface="Open Sans"/>
                <a:cs typeface="Open Sans"/>
                <a:sym typeface="Open Sans"/>
              </a:rPr>
              <a:t>delegate</a:t>
            </a:r>
            <a:r>
              <a:rPr lang="en-US" sz="2800">
                <a:solidFill>
                  <a:schemeClr val="dk1"/>
                </a:solidFill>
                <a:latin typeface="Open Sans"/>
                <a:ea typeface="Open Sans"/>
                <a:cs typeface="Open Sans"/>
                <a:sym typeface="Open Sans"/>
              </a:rPr>
              <a:t> </a:t>
            </a:r>
            <a:r>
              <a:rPr b="1" lang="en-US" sz="2800">
                <a:solidFill>
                  <a:schemeClr val="dk1"/>
                </a:solidFill>
                <a:latin typeface="Open Sans"/>
                <a:ea typeface="Open Sans"/>
                <a:cs typeface="Open Sans"/>
                <a:sym typeface="Open Sans"/>
              </a:rPr>
              <a:t>responsibility </a:t>
            </a:r>
            <a:r>
              <a:rPr lang="en-US" sz="2800">
                <a:solidFill>
                  <a:schemeClr val="dk1"/>
                </a:solidFill>
                <a:latin typeface="Open Sans"/>
                <a:ea typeface="Open Sans"/>
                <a:cs typeface="Open Sans"/>
                <a:sym typeface="Open Sans"/>
              </a:rPr>
              <a:t>to others who refer to vision for guidance.</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800"/>
              <a:buFont typeface="Arial"/>
              <a:buChar char="•"/>
            </a:pPr>
            <a:r>
              <a:rPr b="1" lang="en-US" sz="2800">
                <a:solidFill>
                  <a:schemeClr val="dk1"/>
                </a:solidFill>
                <a:latin typeface="Open Sans"/>
                <a:ea typeface="Open Sans"/>
                <a:cs typeface="Open Sans"/>
                <a:sym typeface="Open Sans"/>
              </a:rPr>
              <a:t>P</a:t>
            </a:r>
            <a:r>
              <a:rPr b="1" lang="en-US" sz="2800">
                <a:solidFill>
                  <a:schemeClr val="dk1"/>
                </a:solidFill>
                <a:latin typeface="Open Sans"/>
                <a:ea typeface="Open Sans"/>
                <a:cs typeface="Open Sans"/>
                <a:sym typeface="Open Sans"/>
              </a:rPr>
              <a:t>ulls people forward</a:t>
            </a:r>
            <a:r>
              <a:rPr lang="en-US" sz="2800">
                <a:solidFill>
                  <a:schemeClr val="dk1"/>
                </a:solidFill>
                <a:latin typeface="Open Sans"/>
                <a:ea typeface="Open Sans"/>
                <a:cs typeface="Open Sans"/>
                <a:sym typeface="Open Sans"/>
              </a:rPr>
              <a:t>, away from clinging to the past.</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10" name="Google Shape;110;p6"/>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111" name="Google Shape;111;p6"/>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12" name="Google Shape;112;p6"/>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13" name="Google Shape;113;p6"/>
          <p:cNvSpPr txBox="1"/>
          <p:nvPr/>
        </p:nvSpPr>
        <p:spPr>
          <a:xfrm>
            <a:off x="556221" y="1369520"/>
            <a:ext cx="10591240" cy="584776"/>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spcBef>
                <a:spcPts val="0"/>
              </a:spcBef>
              <a:spcAft>
                <a:spcPts val="0"/>
              </a:spcAft>
              <a:buNone/>
            </a:pPr>
            <a:r>
              <a:rPr b="1" lang="en-US" sz="11200">
                <a:solidFill>
                  <a:schemeClr val="dk1"/>
                </a:solidFill>
                <a:latin typeface="Open Sans"/>
                <a:ea typeface="Open Sans"/>
                <a:cs typeface="Open Sans"/>
                <a:sym typeface="Open Sans"/>
              </a:rPr>
              <a:t>What makes a good vision statement?</a:t>
            </a:r>
            <a:endParaRPr sz="11200"/>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
        <p:nvSpPr>
          <p:cNvPr id="114" name="Google Shape;114;p6"/>
          <p:cNvSpPr txBox="1"/>
          <p:nvPr/>
        </p:nvSpPr>
        <p:spPr>
          <a:xfrm>
            <a:off x="1747149" y="3154547"/>
            <a:ext cx="8338465" cy="167907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200">
                <a:solidFill>
                  <a:schemeClr val="dk1"/>
                </a:solidFill>
                <a:latin typeface="Narkisim"/>
                <a:ea typeface="Narkisim"/>
                <a:cs typeface="Narkisim"/>
                <a:sym typeface="Narkisim"/>
              </a:rPr>
              <a:t>“</a:t>
            </a:r>
            <a:r>
              <a:rPr lang="en-US" sz="3200">
                <a:solidFill>
                  <a:schemeClr val="dk1"/>
                </a:solidFill>
                <a:latin typeface="Narkisim"/>
                <a:ea typeface="Narkisim"/>
                <a:cs typeface="Narkisim"/>
                <a:sym typeface="Narkisim"/>
              </a:rPr>
              <a:t>Go, therefore, and make disciples of all nations,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baptizing them in the name of the Father,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and of the Son, and of the holy Spirit …”</a:t>
            </a:r>
            <a:endParaRPr sz="28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21" name="Google Shape;121;p7"/>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122" name="Google Shape;122;p7"/>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23" name="Google Shape;123;p7"/>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24" name="Google Shape;124;p7"/>
          <p:cNvSpPr txBox="1"/>
          <p:nvPr/>
        </p:nvSpPr>
        <p:spPr>
          <a:xfrm>
            <a:off x="556221" y="1369520"/>
            <a:ext cx="10591240" cy="584776"/>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chemeClr val="dk1"/>
              </a:buClr>
              <a:buFont typeface="Arial"/>
              <a:buNone/>
            </a:pPr>
            <a:r>
              <a:rPr b="1" lang="en-US" sz="11200">
                <a:solidFill>
                  <a:schemeClr val="dk1"/>
                </a:solidFill>
                <a:latin typeface="Open Sans"/>
                <a:ea typeface="Open Sans"/>
                <a:cs typeface="Open Sans"/>
                <a:sym typeface="Open Sans"/>
              </a:rPr>
              <a:t>What makes a good vision statement?</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
        <p:nvSpPr>
          <p:cNvPr id="125" name="Google Shape;125;p7"/>
          <p:cNvSpPr txBox="1"/>
          <p:nvPr/>
        </p:nvSpPr>
        <p:spPr>
          <a:xfrm>
            <a:off x="494759" y="2469770"/>
            <a:ext cx="2837012"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A </a:t>
            </a:r>
            <a:r>
              <a:rPr lang="en-US" sz="2800">
                <a:solidFill>
                  <a:schemeClr val="dk1"/>
                </a:solidFill>
                <a:highlight>
                  <a:srgbClr val="808000"/>
                </a:highlight>
                <a:latin typeface="Open Sans"/>
                <a:ea typeface="Open Sans"/>
                <a:cs typeface="Open Sans"/>
                <a:sym typeface="Open Sans"/>
              </a:rPr>
              <a:t>call</a:t>
            </a:r>
            <a:endParaRPr sz="2800">
              <a:solidFill>
                <a:schemeClr val="dk1"/>
              </a:solidFill>
              <a:latin typeface="Open Sans"/>
              <a:ea typeface="Open Sans"/>
              <a:cs typeface="Open Sans"/>
              <a:sym typeface="Open Sans"/>
            </a:endParaRPr>
          </a:p>
        </p:txBody>
      </p:sp>
      <p:sp>
        <p:nvSpPr>
          <p:cNvPr id="126" name="Google Shape;126;p7"/>
          <p:cNvSpPr txBox="1"/>
          <p:nvPr/>
        </p:nvSpPr>
        <p:spPr>
          <a:xfrm>
            <a:off x="1747149" y="3154547"/>
            <a:ext cx="8338465" cy="167907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200">
                <a:solidFill>
                  <a:schemeClr val="dk1"/>
                </a:solidFill>
                <a:highlight>
                  <a:srgbClr val="808000"/>
                </a:highlight>
                <a:latin typeface="Narkisim"/>
                <a:ea typeface="Narkisim"/>
                <a:cs typeface="Narkisim"/>
                <a:sym typeface="Narkisim"/>
              </a:rPr>
              <a:t>“</a:t>
            </a:r>
            <a:r>
              <a:rPr lang="en-US" sz="3200">
                <a:solidFill>
                  <a:schemeClr val="dk1"/>
                </a:solidFill>
                <a:highlight>
                  <a:srgbClr val="808000"/>
                </a:highlight>
                <a:latin typeface="Narkisim"/>
                <a:ea typeface="Narkisim"/>
                <a:cs typeface="Narkisim"/>
                <a:sym typeface="Narkisim"/>
              </a:rPr>
              <a:t>Go</a:t>
            </a:r>
            <a:r>
              <a:rPr lang="en-US" sz="3200">
                <a:solidFill>
                  <a:schemeClr val="dk1"/>
                </a:solidFill>
                <a:latin typeface="Narkisim"/>
                <a:ea typeface="Narkisim"/>
                <a:cs typeface="Narkisim"/>
                <a:sym typeface="Narkisim"/>
              </a:rPr>
              <a:t>, therefore, and make disciples of all nations,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baptizing them in the name of the Father,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and of the Son, and of the holy Spirit …”</a:t>
            </a:r>
            <a:endParaRPr sz="28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33" name="Google Shape;133;p8"/>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134" name="Google Shape;134;p8"/>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35" name="Google Shape;135;p8"/>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36" name="Google Shape;136;p8"/>
          <p:cNvSpPr txBox="1"/>
          <p:nvPr/>
        </p:nvSpPr>
        <p:spPr>
          <a:xfrm>
            <a:off x="556221" y="1369520"/>
            <a:ext cx="10591240" cy="584776"/>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chemeClr val="dk1"/>
              </a:buClr>
              <a:buFont typeface="Arial"/>
              <a:buNone/>
            </a:pPr>
            <a:r>
              <a:rPr b="1" lang="en-US" sz="11200">
                <a:solidFill>
                  <a:schemeClr val="dk1"/>
                </a:solidFill>
                <a:latin typeface="Open Sans"/>
                <a:ea typeface="Open Sans"/>
                <a:cs typeface="Open Sans"/>
                <a:sym typeface="Open Sans"/>
              </a:rPr>
              <a:t>What makes a good vision statement?</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
        <p:nvSpPr>
          <p:cNvPr id="137" name="Google Shape;137;p8"/>
          <p:cNvSpPr txBox="1"/>
          <p:nvPr/>
        </p:nvSpPr>
        <p:spPr>
          <a:xfrm>
            <a:off x="494759" y="2469770"/>
            <a:ext cx="2837012"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A </a:t>
            </a:r>
            <a:r>
              <a:rPr lang="en-US" sz="2800">
                <a:solidFill>
                  <a:schemeClr val="dk1"/>
                </a:solidFill>
                <a:highlight>
                  <a:srgbClr val="808000"/>
                </a:highlight>
                <a:latin typeface="Open Sans"/>
                <a:ea typeface="Open Sans"/>
                <a:cs typeface="Open Sans"/>
                <a:sym typeface="Open Sans"/>
              </a:rPr>
              <a:t>call</a:t>
            </a:r>
            <a:r>
              <a:rPr lang="en-US" sz="2800">
                <a:solidFill>
                  <a:schemeClr val="dk1"/>
                </a:solidFill>
                <a:latin typeface="Open Sans"/>
                <a:ea typeface="Open Sans"/>
                <a:cs typeface="Open Sans"/>
                <a:sym typeface="Open Sans"/>
              </a:rPr>
              <a:t> to </a:t>
            </a:r>
            <a:r>
              <a:rPr lang="en-US" sz="2800">
                <a:solidFill>
                  <a:schemeClr val="dk1"/>
                </a:solidFill>
                <a:highlight>
                  <a:srgbClr val="00FF00"/>
                </a:highlight>
                <a:latin typeface="Open Sans"/>
                <a:ea typeface="Open Sans"/>
                <a:cs typeface="Open Sans"/>
                <a:sym typeface="Open Sans"/>
              </a:rPr>
              <a:t>action</a:t>
            </a:r>
            <a:r>
              <a:rPr lang="en-US" sz="2800">
                <a:solidFill>
                  <a:schemeClr val="dk1"/>
                </a:solidFill>
                <a:latin typeface="Open Sans"/>
                <a:ea typeface="Open Sans"/>
                <a:cs typeface="Open Sans"/>
                <a:sym typeface="Open Sans"/>
              </a:rPr>
              <a:t>! </a:t>
            </a:r>
            <a:endParaRPr/>
          </a:p>
        </p:txBody>
      </p:sp>
      <p:sp>
        <p:nvSpPr>
          <p:cNvPr id="138" name="Google Shape;138;p8"/>
          <p:cNvSpPr txBox="1"/>
          <p:nvPr/>
        </p:nvSpPr>
        <p:spPr>
          <a:xfrm>
            <a:off x="1747149" y="3154547"/>
            <a:ext cx="8338465" cy="167907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200">
                <a:solidFill>
                  <a:schemeClr val="dk1"/>
                </a:solidFill>
                <a:highlight>
                  <a:srgbClr val="808000"/>
                </a:highlight>
                <a:latin typeface="Narkisim"/>
                <a:ea typeface="Narkisim"/>
                <a:cs typeface="Narkisim"/>
                <a:sym typeface="Narkisim"/>
              </a:rPr>
              <a:t>“</a:t>
            </a:r>
            <a:r>
              <a:rPr lang="en-US" sz="3200">
                <a:solidFill>
                  <a:schemeClr val="dk1"/>
                </a:solidFill>
                <a:highlight>
                  <a:srgbClr val="808000"/>
                </a:highlight>
                <a:latin typeface="Narkisim"/>
                <a:ea typeface="Narkisim"/>
                <a:cs typeface="Narkisim"/>
                <a:sym typeface="Narkisim"/>
              </a:rPr>
              <a:t>Go</a:t>
            </a:r>
            <a:r>
              <a:rPr lang="en-US" sz="3200">
                <a:solidFill>
                  <a:schemeClr val="dk1"/>
                </a:solidFill>
                <a:latin typeface="Narkisim"/>
                <a:ea typeface="Narkisim"/>
                <a:cs typeface="Narkisim"/>
                <a:sym typeface="Narkisim"/>
              </a:rPr>
              <a:t>, therefore, and </a:t>
            </a:r>
            <a:r>
              <a:rPr lang="en-US" sz="3200">
                <a:solidFill>
                  <a:schemeClr val="dk1"/>
                </a:solidFill>
                <a:highlight>
                  <a:srgbClr val="00FF00"/>
                </a:highlight>
                <a:latin typeface="Narkisim"/>
                <a:ea typeface="Narkisim"/>
                <a:cs typeface="Narkisim"/>
                <a:sym typeface="Narkisim"/>
              </a:rPr>
              <a:t>make disciples </a:t>
            </a:r>
            <a:r>
              <a:rPr lang="en-US" sz="3200">
                <a:solidFill>
                  <a:schemeClr val="dk1"/>
                </a:solidFill>
                <a:latin typeface="Narkisim"/>
                <a:ea typeface="Narkisim"/>
                <a:cs typeface="Narkisim"/>
                <a:sym typeface="Narkisim"/>
              </a:rPr>
              <a:t>of all nations,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baptizing them in the name of the Father,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and of the Son, and of the holy Spirit …”</a:t>
            </a:r>
            <a:endParaRPr sz="28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45" name="Google Shape;145;p9"/>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Principle Vision Review</a:t>
            </a:r>
            <a:endParaRPr sz="1400">
              <a:solidFill>
                <a:srgbClr val="E0B546"/>
              </a:solidFill>
              <a:latin typeface="Open Sans"/>
              <a:ea typeface="Open Sans"/>
              <a:cs typeface="Open Sans"/>
              <a:sym typeface="Open Sans"/>
            </a:endParaRPr>
          </a:p>
        </p:txBody>
      </p:sp>
      <p:cxnSp>
        <p:nvCxnSpPr>
          <p:cNvPr id="146" name="Google Shape;146;p9"/>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47" name="Google Shape;147;p9"/>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48" name="Google Shape;148;p9"/>
          <p:cNvSpPr txBox="1"/>
          <p:nvPr/>
        </p:nvSpPr>
        <p:spPr>
          <a:xfrm>
            <a:off x="556221" y="1369520"/>
            <a:ext cx="10591240" cy="584776"/>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chemeClr val="dk1"/>
              </a:buClr>
              <a:buFont typeface="Arial"/>
              <a:buNone/>
            </a:pPr>
            <a:r>
              <a:rPr b="1" lang="en-US" sz="11200">
                <a:solidFill>
                  <a:schemeClr val="dk1"/>
                </a:solidFill>
                <a:latin typeface="Open Sans"/>
                <a:ea typeface="Open Sans"/>
                <a:cs typeface="Open Sans"/>
                <a:sym typeface="Open Sans"/>
              </a:rPr>
              <a:t>What makes a good vision statement?</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
        <p:nvSpPr>
          <p:cNvPr id="149" name="Google Shape;149;p9"/>
          <p:cNvSpPr txBox="1"/>
          <p:nvPr/>
        </p:nvSpPr>
        <p:spPr>
          <a:xfrm>
            <a:off x="494759" y="2469770"/>
            <a:ext cx="2837012"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A </a:t>
            </a:r>
            <a:r>
              <a:rPr lang="en-US" sz="2800">
                <a:solidFill>
                  <a:schemeClr val="dk1"/>
                </a:solidFill>
                <a:highlight>
                  <a:srgbClr val="808000"/>
                </a:highlight>
                <a:latin typeface="Open Sans"/>
                <a:ea typeface="Open Sans"/>
                <a:cs typeface="Open Sans"/>
                <a:sym typeface="Open Sans"/>
              </a:rPr>
              <a:t>call</a:t>
            </a:r>
            <a:r>
              <a:rPr lang="en-US" sz="2800">
                <a:solidFill>
                  <a:schemeClr val="dk1"/>
                </a:solidFill>
                <a:latin typeface="Open Sans"/>
                <a:ea typeface="Open Sans"/>
                <a:cs typeface="Open Sans"/>
                <a:sym typeface="Open Sans"/>
              </a:rPr>
              <a:t> to </a:t>
            </a:r>
            <a:r>
              <a:rPr lang="en-US" sz="2800">
                <a:solidFill>
                  <a:schemeClr val="dk1"/>
                </a:solidFill>
                <a:highlight>
                  <a:srgbClr val="00FF00"/>
                </a:highlight>
                <a:latin typeface="Open Sans"/>
                <a:ea typeface="Open Sans"/>
                <a:cs typeface="Open Sans"/>
                <a:sym typeface="Open Sans"/>
              </a:rPr>
              <a:t>action</a:t>
            </a:r>
            <a:r>
              <a:rPr lang="en-US" sz="2800">
                <a:solidFill>
                  <a:schemeClr val="dk1"/>
                </a:solidFill>
                <a:latin typeface="Open Sans"/>
                <a:ea typeface="Open Sans"/>
                <a:cs typeface="Open Sans"/>
                <a:sym typeface="Open Sans"/>
              </a:rPr>
              <a:t>! </a:t>
            </a:r>
            <a:endParaRPr/>
          </a:p>
        </p:txBody>
      </p:sp>
      <p:sp>
        <p:nvSpPr>
          <p:cNvPr id="150" name="Google Shape;150;p9"/>
          <p:cNvSpPr txBox="1"/>
          <p:nvPr/>
        </p:nvSpPr>
        <p:spPr>
          <a:xfrm>
            <a:off x="1747149" y="3154547"/>
            <a:ext cx="8338465" cy="167907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200">
                <a:solidFill>
                  <a:schemeClr val="dk1"/>
                </a:solidFill>
                <a:highlight>
                  <a:srgbClr val="808000"/>
                </a:highlight>
                <a:latin typeface="Narkisim"/>
                <a:ea typeface="Narkisim"/>
                <a:cs typeface="Narkisim"/>
                <a:sym typeface="Narkisim"/>
              </a:rPr>
              <a:t>“</a:t>
            </a:r>
            <a:r>
              <a:rPr lang="en-US" sz="3200">
                <a:solidFill>
                  <a:schemeClr val="dk1"/>
                </a:solidFill>
                <a:highlight>
                  <a:srgbClr val="808000"/>
                </a:highlight>
                <a:latin typeface="Narkisim"/>
                <a:ea typeface="Narkisim"/>
                <a:cs typeface="Narkisim"/>
                <a:sym typeface="Narkisim"/>
              </a:rPr>
              <a:t>Go</a:t>
            </a:r>
            <a:r>
              <a:rPr lang="en-US" sz="3200">
                <a:solidFill>
                  <a:schemeClr val="dk1"/>
                </a:solidFill>
                <a:latin typeface="Narkisim"/>
                <a:ea typeface="Narkisim"/>
                <a:cs typeface="Narkisim"/>
                <a:sym typeface="Narkisim"/>
              </a:rPr>
              <a:t>, therefore, and </a:t>
            </a:r>
            <a:r>
              <a:rPr lang="en-US" sz="3200">
                <a:solidFill>
                  <a:schemeClr val="dk1"/>
                </a:solidFill>
                <a:highlight>
                  <a:srgbClr val="00FF00"/>
                </a:highlight>
                <a:latin typeface="Narkisim"/>
                <a:ea typeface="Narkisim"/>
                <a:cs typeface="Narkisim"/>
                <a:sym typeface="Narkisim"/>
              </a:rPr>
              <a:t>make disciples </a:t>
            </a:r>
            <a:r>
              <a:rPr lang="en-US" sz="3200">
                <a:solidFill>
                  <a:schemeClr val="dk1"/>
                </a:solidFill>
                <a:latin typeface="Narkisim"/>
                <a:ea typeface="Narkisim"/>
                <a:cs typeface="Narkisim"/>
                <a:sym typeface="Narkisim"/>
              </a:rPr>
              <a:t>of </a:t>
            </a:r>
            <a:r>
              <a:rPr lang="en-US" sz="3200">
                <a:solidFill>
                  <a:schemeClr val="dk1"/>
                </a:solidFill>
                <a:highlight>
                  <a:srgbClr val="FFFF00"/>
                </a:highlight>
                <a:latin typeface="Narkisim"/>
                <a:ea typeface="Narkisim"/>
                <a:cs typeface="Narkisim"/>
                <a:sym typeface="Narkisim"/>
              </a:rPr>
              <a:t>all nations</a:t>
            </a:r>
            <a:r>
              <a:rPr lang="en-US" sz="3200">
                <a:solidFill>
                  <a:schemeClr val="dk1"/>
                </a:solidFill>
                <a:latin typeface="Narkisim"/>
                <a:ea typeface="Narkisim"/>
                <a:cs typeface="Narkisim"/>
                <a:sym typeface="Narkisim"/>
              </a:rPr>
              <a:t>,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baptizing them in the name of the Father,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and of the Son, and of the holy Spirit…”</a:t>
            </a:r>
            <a:endParaRPr sz="2800">
              <a:solidFill>
                <a:schemeClr val="dk1"/>
              </a:solidFill>
              <a:latin typeface="Open Sans"/>
              <a:ea typeface="Open Sans"/>
              <a:cs typeface="Open Sans"/>
              <a:sym typeface="Open Sans"/>
            </a:endParaRPr>
          </a:p>
        </p:txBody>
      </p:sp>
      <p:sp>
        <p:nvSpPr>
          <p:cNvPr id="151" name="Google Shape;151;p9"/>
          <p:cNvSpPr txBox="1"/>
          <p:nvPr/>
        </p:nvSpPr>
        <p:spPr>
          <a:xfrm>
            <a:off x="7432882" y="2242646"/>
            <a:ext cx="4491641" cy="982431"/>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Inspires us to </a:t>
            </a:r>
            <a:r>
              <a:rPr lang="en-US" sz="2800">
                <a:solidFill>
                  <a:schemeClr val="dk1"/>
                </a:solidFill>
                <a:highlight>
                  <a:srgbClr val="FFFF00"/>
                </a:highlight>
                <a:latin typeface="Open Sans"/>
                <a:ea typeface="Open Sans"/>
                <a:cs typeface="Open Sans"/>
                <a:sym typeface="Open Sans"/>
              </a:rPr>
              <a:t>dream big! </a:t>
            </a:r>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Not just your friends and neighbors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Archdiocese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2021-02-01T15:24:53Z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0x0101006A36F6A18CBA2E40870CD1A0DE557ECB</vt:lpwstr>
  </property>
</Properties>
</file>